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E8CA"/>
          </a:solidFill>
        </a:fill>
      </a:tcStyle>
    </a:wholeTbl>
    <a:band2H>
      <a:tcTxStyle b="def" i="def"/>
      <a:tcStyle>
        <a:tcBdr/>
        <a:fill>
          <a:solidFill>
            <a:srgbClr val="FEF4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00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o"/>
          <p:cNvGrpSpPr/>
          <p:nvPr/>
        </p:nvGrpSpPr>
        <p:grpSpPr>
          <a:xfrm>
            <a:off x="-644963" y="-6"/>
            <a:ext cx="10458661" cy="7117081"/>
            <a:chOff x="-2" y="-4"/>
            <a:chExt cx="10458659" cy="7117079"/>
          </a:xfrm>
        </p:grpSpPr>
        <p:grpSp>
          <p:nvGrpSpPr>
            <p:cNvPr id="68" name="Gruppo"/>
            <p:cNvGrpSpPr/>
            <p:nvPr/>
          </p:nvGrpSpPr>
          <p:grpSpPr>
            <a:xfrm>
              <a:off x="644930" y="-5"/>
              <a:ext cx="9144024" cy="6858009"/>
              <a:chOff x="-20" y="-3"/>
              <a:chExt cx="9144023" cy="6858007"/>
            </a:xfrm>
          </p:grpSpPr>
          <p:grpSp>
            <p:nvGrpSpPr>
              <p:cNvPr id="56" name="Gruppo"/>
              <p:cNvGrpSpPr/>
              <p:nvPr/>
            </p:nvGrpSpPr>
            <p:grpSpPr>
              <a:xfrm>
                <a:off x="-21" y="-4"/>
                <a:ext cx="2514606" cy="6858006"/>
                <a:chOff x="-10" y="-1"/>
                <a:chExt cx="2514605" cy="6858005"/>
              </a:xfrm>
            </p:grpSpPr>
            <p:sp>
              <p:nvSpPr>
                <p:cNvPr id="53" name="Rettangolo"/>
                <p:cNvSpPr/>
                <p:nvPr/>
              </p:nvSpPr>
              <p:spPr>
                <a:xfrm>
                  <a:off x="914390" y="-2"/>
                  <a:ext cx="1600205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4" name="Rettangolo"/>
                <p:cNvSpPr/>
                <p:nvPr/>
              </p:nvSpPr>
              <p:spPr>
                <a:xfrm>
                  <a:off x="-11" y="-2"/>
                  <a:ext cx="457203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5" name="Rettangolo"/>
                <p:cNvSpPr/>
                <p:nvPr/>
              </p:nvSpPr>
              <p:spPr>
                <a:xfrm>
                  <a:off x="228589" y="-2"/>
                  <a:ext cx="762003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60" name="Gruppo"/>
              <p:cNvGrpSpPr/>
              <p:nvPr/>
            </p:nvGrpSpPr>
            <p:grpSpPr>
              <a:xfrm>
                <a:off x="422901" y="-2"/>
                <a:ext cx="2514606" cy="6858006"/>
                <a:chOff x="0" y="0"/>
                <a:chExt cx="2514604" cy="6858005"/>
              </a:xfrm>
            </p:grpSpPr>
            <p:sp>
              <p:nvSpPr>
                <p:cNvPr id="57" name="Rettangolo"/>
                <p:cNvSpPr/>
                <p:nvPr/>
              </p:nvSpPr>
              <p:spPr>
                <a:xfrm>
                  <a:off x="914400" y="-1"/>
                  <a:ext cx="1600204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" name="Rettangolo"/>
                <p:cNvSpPr/>
                <p:nvPr/>
              </p:nvSpPr>
              <p:spPr>
                <a:xfrm>
                  <a:off x="-1" y="-1"/>
                  <a:ext cx="457203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9" name="Rettangolo"/>
                <p:cNvSpPr/>
                <p:nvPr/>
              </p:nvSpPr>
              <p:spPr>
                <a:xfrm>
                  <a:off x="228600" y="-1"/>
                  <a:ext cx="762002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64" name="Gruppo"/>
              <p:cNvGrpSpPr/>
              <p:nvPr/>
            </p:nvGrpSpPr>
            <p:grpSpPr>
              <a:xfrm>
                <a:off x="6629397" y="-4"/>
                <a:ext cx="2514606" cy="6858009"/>
                <a:chOff x="0" y="0"/>
                <a:chExt cx="2514605" cy="6858007"/>
              </a:xfrm>
            </p:grpSpPr>
            <p:sp>
              <p:nvSpPr>
                <p:cNvPr id="61" name="Rettangolo"/>
                <p:cNvSpPr/>
                <p:nvPr/>
              </p:nvSpPr>
              <p:spPr>
                <a:xfrm rot="10800000">
                  <a:off x="0" y="-1"/>
                  <a:ext cx="1600205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62" name="Rettangolo"/>
                <p:cNvSpPr/>
                <p:nvPr/>
              </p:nvSpPr>
              <p:spPr>
                <a:xfrm rot="10800000">
                  <a:off x="2057404" y="-1"/>
                  <a:ext cx="4572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63" name="Rettangolo"/>
                <p:cNvSpPr/>
                <p:nvPr/>
              </p:nvSpPr>
              <p:spPr>
                <a:xfrm rot="10800000">
                  <a:off x="1524004" y="-1"/>
                  <a:ext cx="7620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sp>
            <p:nvSpPr>
              <p:cNvPr id="65" name="Rettangolo"/>
              <p:cNvSpPr/>
              <p:nvPr/>
            </p:nvSpPr>
            <p:spPr>
              <a:xfrm>
                <a:off x="3809996" y="-2"/>
                <a:ext cx="2819402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66" name="Rettangolo"/>
              <p:cNvSpPr/>
              <p:nvPr/>
            </p:nvSpPr>
            <p:spPr>
              <a:xfrm>
                <a:off x="2895594" y="-2"/>
                <a:ext cx="457203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67" name="Rettangolo"/>
              <p:cNvSpPr/>
              <p:nvPr/>
            </p:nvSpPr>
            <p:spPr>
              <a:xfrm>
                <a:off x="3124194" y="-2"/>
                <a:ext cx="762003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69" name="Linea"/>
            <p:cNvSpPr/>
            <p:nvPr/>
          </p:nvSpPr>
          <p:spPr>
            <a:xfrm>
              <a:off x="633082" y="5035139"/>
              <a:ext cx="9144005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fill="norm" stroke="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70" name="Linea"/>
            <p:cNvSpPr/>
            <p:nvPr/>
          </p:nvSpPr>
          <p:spPr>
            <a:xfrm>
              <a:off x="633082" y="3486861"/>
              <a:ext cx="9144005" cy="8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fill="norm" stroke="1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71" name="Linea"/>
            <p:cNvSpPr/>
            <p:nvPr/>
          </p:nvSpPr>
          <p:spPr>
            <a:xfrm>
              <a:off x="621205" y="5640779"/>
              <a:ext cx="3004462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72" name="Linea"/>
            <p:cNvSpPr/>
            <p:nvPr/>
          </p:nvSpPr>
          <p:spPr>
            <a:xfrm>
              <a:off x="633082" y="5284519"/>
              <a:ext cx="9144005" cy="146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fill="norm" stroke="1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73" name="Linea"/>
            <p:cNvSpPr/>
            <p:nvPr/>
          </p:nvSpPr>
          <p:spPr>
            <a:xfrm>
              <a:off x="2782516" y="5137600"/>
              <a:ext cx="6982695" cy="171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fill="norm" stroke="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74" name="Forma"/>
            <p:cNvSpPr/>
            <p:nvPr/>
          </p:nvSpPr>
          <p:spPr>
            <a:xfrm rot="1800000">
              <a:off x="3641123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5" name="Forma"/>
            <p:cNvSpPr/>
            <p:nvPr/>
          </p:nvSpPr>
          <p:spPr>
            <a:xfrm rot="1800000">
              <a:off x="4365023" y="41260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6" name="Forma"/>
            <p:cNvSpPr/>
            <p:nvPr/>
          </p:nvSpPr>
          <p:spPr>
            <a:xfrm rot="1800000">
              <a:off x="4374549" y="1592427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" name="Forma"/>
            <p:cNvSpPr/>
            <p:nvPr/>
          </p:nvSpPr>
          <p:spPr>
            <a:xfrm rot="1800000">
              <a:off x="3622073" y="325602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" name="Forma"/>
            <p:cNvSpPr/>
            <p:nvPr/>
          </p:nvSpPr>
          <p:spPr>
            <a:xfrm rot="1800000">
              <a:off x="5107972" y="53833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" name="Forma"/>
            <p:cNvSpPr/>
            <p:nvPr/>
          </p:nvSpPr>
          <p:spPr>
            <a:xfrm rot="1800000">
              <a:off x="262552" y="4201529"/>
              <a:ext cx="12615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" name="Forma"/>
            <p:cNvSpPr/>
            <p:nvPr/>
          </p:nvSpPr>
          <p:spPr>
            <a:xfrm rot="1800000">
              <a:off x="669322" y="540243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" name="Forma"/>
            <p:cNvSpPr/>
            <p:nvPr/>
          </p:nvSpPr>
          <p:spPr>
            <a:xfrm rot="1800000">
              <a:off x="697898" y="284972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2" name="Forma"/>
            <p:cNvSpPr/>
            <p:nvPr/>
          </p:nvSpPr>
          <p:spPr>
            <a:xfrm rot="1800000">
              <a:off x="1421797" y="4126077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" name="Forma"/>
            <p:cNvSpPr/>
            <p:nvPr/>
          </p:nvSpPr>
          <p:spPr>
            <a:xfrm rot="1800000">
              <a:off x="2155223" y="5411953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4" name="Forma"/>
            <p:cNvSpPr/>
            <p:nvPr/>
          </p:nvSpPr>
          <p:spPr>
            <a:xfrm rot="1800000">
              <a:off x="2174274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5" name="Forma"/>
            <p:cNvSpPr/>
            <p:nvPr/>
          </p:nvSpPr>
          <p:spPr>
            <a:xfrm rot="1800000">
              <a:off x="1440847" y="1563852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6" name="Forma"/>
            <p:cNvSpPr/>
            <p:nvPr/>
          </p:nvSpPr>
          <p:spPr>
            <a:xfrm rot="1800000">
              <a:off x="7451125" y="4145128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7" name="Forma"/>
            <p:cNvSpPr/>
            <p:nvPr/>
          </p:nvSpPr>
          <p:spPr>
            <a:xfrm rot="1800000">
              <a:off x="8194075" y="542148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8" name="Forma"/>
            <p:cNvSpPr/>
            <p:nvPr/>
          </p:nvSpPr>
          <p:spPr>
            <a:xfrm rot="1800000">
              <a:off x="8194075" y="286877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" name="Forma"/>
            <p:cNvSpPr/>
            <p:nvPr/>
          </p:nvSpPr>
          <p:spPr>
            <a:xfrm rot="1800000">
              <a:off x="8951479" y="4055629"/>
              <a:ext cx="1243412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0" name="Forma"/>
            <p:cNvSpPr/>
            <p:nvPr/>
          </p:nvSpPr>
          <p:spPr>
            <a:xfrm rot="1800000">
              <a:off x="8951729" y="1511524"/>
              <a:ext cx="1241875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2" name="Rettangolo"/>
          <p:cNvSpPr/>
          <p:nvPr/>
        </p:nvSpPr>
        <p:spPr>
          <a:xfrm>
            <a:off x="4561242" y="-21512"/>
            <a:ext cx="3679118" cy="6271842"/>
          </a:xfrm>
          <a:prstGeom prst="rect">
            <a:avLst/>
          </a:prstGeom>
          <a:solidFill>
            <a:srgbClr val="F5F5F5"/>
          </a:solidFill>
          <a:ln w="15875">
            <a:solidFill>
              <a:srgbClr val="AE912C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" name="Rettangolo"/>
          <p:cNvSpPr/>
          <p:nvPr/>
        </p:nvSpPr>
        <p:spPr>
          <a:xfrm>
            <a:off x="4649094" y="-21512"/>
            <a:ext cx="3505205" cy="2312891"/>
          </a:xfrm>
          <a:prstGeom prst="rect">
            <a:avLst/>
          </a:prstGeom>
          <a:solidFill>
            <a:srgbClr val="F88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" name="Rettangolo"/>
          <p:cNvSpPr/>
          <p:nvPr/>
        </p:nvSpPr>
        <p:spPr>
          <a:xfrm>
            <a:off x="4650887" y="6088284"/>
            <a:ext cx="3505202" cy="81743"/>
          </a:xfrm>
          <a:prstGeom prst="rect">
            <a:avLst/>
          </a:prstGeom>
          <a:solidFill>
            <a:srgbClr val="F8C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" name="Rettangolo"/>
          <p:cNvSpPr/>
          <p:nvPr/>
        </p:nvSpPr>
        <p:spPr>
          <a:xfrm>
            <a:off x="4650887" y="6088284"/>
            <a:ext cx="3505202" cy="81743"/>
          </a:xfrm>
          <a:prstGeom prst="rect">
            <a:avLst/>
          </a:prstGeom>
          <a:solidFill>
            <a:srgbClr val="F8C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6" name="Titolo Testo"/>
          <p:cNvSpPr txBox="1"/>
          <p:nvPr>
            <p:ph type="title"/>
          </p:nvPr>
        </p:nvSpPr>
        <p:spPr>
          <a:xfrm>
            <a:off x="4733364" y="2708474"/>
            <a:ext cx="3313359" cy="17021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Titolo Testo</a:t>
            </a:r>
          </a:p>
        </p:txBody>
      </p:sp>
      <p:sp>
        <p:nvSpPr>
          <p:cNvPr id="97" name="Corpo livello uno…"/>
          <p:cNvSpPr txBox="1"/>
          <p:nvPr>
            <p:ph type="body" sz="quarter" idx="1"/>
          </p:nvPr>
        </p:nvSpPr>
        <p:spPr>
          <a:xfrm>
            <a:off x="4733364" y="4421080"/>
            <a:ext cx="3309806" cy="12606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424242"/>
                </a:solidFill>
              </a:defRPr>
            </a:lvl1pPr>
            <a:lvl2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424242"/>
                </a:solidFill>
              </a:defRPr>
            </a:lvl2pPr>
            <a:lvl3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424242"/>
                </a:solidFill>
              </a:defRPr>
            </a:lvl3pPr>
            <a:lvl4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424242"/>
                </a:solidFill>
              </a:defRPr>
            </a:lvl4pPr>
            <a:lvl5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424242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8" name="Numero diapositiva"/>
          <p:cNvSpPr txBox="1"/>
          <p:nvPr>
            <p:ph type="sldNum" sz="quarter" idx="2"/>
          </p:nvPr>
        </p:nvSpPr>
        <p:spPr>
          <a:xfrm>
            <a:off x="4649096" y="5761560"/>
            <a:ext cx="273056" cy="281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C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64" name="Corpo livello uno…"/>
          <p:cNvSpPr txBox="1"/>
          <p:nvPr>
            <p:ph type="body" sz="half" idx="1"/>
          </p:nvPr>
        </p:nvSpPr>
        <p:spPr>
          <a:xfrm>
            <a:off x="1043492" y="2323650"/>
            <a:ext cx="6777319" cy="350898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olo Testo"/>
          <p:cNvSpPr txBox="1"/>
          <p:nvPr>
            <p:ph type="title"/>
          </p:nvPr>
        </p:nvSpPr>
        <p:spPr>
          <a:xfrm>
            <a:off x="6629400" y="1030147"/>
            <a:ext cx="1484453" cy="4780344"/>
          </a:xfrm>
          <a:prstGeom prst="rect">
            <a:avLst/>
          </a:prstGeom>
        </p:spPr>
        <p:txBody>
          <a:bodyPr anchor="ctr"/>
          <a:lstStyle/>
          <a:p>
            <a:pPr/>
            <a:r>
              <a:t>Titolo Testo</a:t>
            </a:r>
          </a:p>
        </p:txBody>
      </p:sp>
      <p:sp>
        <p:nvSpPr>
          <p:cNvPr id="273" name="Corpo livello uno…"/>
          <p:cNvSpPr txBox="1"/>
          <p:nvPr>
            <p:ph type="body" idx="1"/>
          </p:nvPr>
        </p:nvSpPr>
        <p:spPr>
          <a:xfrm>
            <a:off x="1053295" y="1030147"/>
            <a:ext cx="5423705" cy="478034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6" name="Corpo livello uno…"/>
          <p:cNvSpPr txBox="1"/>
          <p:nvPr>
            <p:ph type="body" sz="half" idx="1"/>
          </p:nvPr>
        </p:nvSpPr>
        <p:spPr>
          <a:xfrm>
            <a:off x="1043492" y="2323650"/>
            <a:ext cx="6777319" cy="350898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olo Testo"/>
          <p:cNvSpPr txBox="1"/>
          <p:nvPr>
            <p:ph type="title"/>
          </p:nvPr>
        </p:nvSpPr>
        <p:spPr>
          <a:xfrm>
            <a:off x="1258644" y="2900827"/>
            <a:ext cx="6637471" cy="136207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5" name="Corpo livello uno…"/>
          <p:cNvSpPr txBox="1"/>
          <p:nvPr>
            <p:ph type="body" sz="quarter" idx="1"/>
          </p:nvPr>
        </p:nvSpPr>
        <p:spPr>
          <a:xfrm>
            <a:off x="1258644" y="4267200"/>
            <a:ext cx="6637468" cy="15204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4" name="Corpo livello uno…"/>
          <p:cNvSpPr txBox="1"/>
          <p:nvPr>
            <p:ph type="body" sz="quarter" idx="1"/>
          </p:nvPr>
        </p:nvSpPr>
        <p:spPr>
          <a:xfrm>
            <a:off x="1042416" y="2313432"/>
            <a:ext cx="3419858" cy="3493009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"/>
          <p:cNvSpPr/>
          <p:nvPr>
            <p:ph type="body" sz="quarter" idx="13"/>
          </p:nvPr>
        </p:nvSpPr>
        <p:spPr>
          <a:xfrm>
            <a:off x="5011837" y="2316009"/>
            <a:ext cx="3055720" cy="63976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/>
            <a:r>
              <a:t> </a:t>
            </a:r>
          </a:p>
        </p:txBody>
      </p:sp>
      <p:sp>
        <p:nvSpPr>
          <p:cNvPr id="13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4" name="Corpo livello uno…"/>
          <p:cNvSpPr txBox="1"/>
          <p:nvPr>
            <p:ph type="body" sz="quarter" idx="1"/>
          </p:nvPr>
        </p:nvSpPr>
        <p:spPr>
          <a:xfrm>
            <a:off x="1412110" y="2316009"/>
            <a:ext cx="3057152" cy="63976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1">
                <a:solidFill>
                  <a:srgbClr val="F8C000"/>
                </a:solidFill>
              </a:defRPr>
            </a:lvl1pPr>
            <a:lvl2pPr marL="0" indent="0">
              <a:buClrTx/>
              <a:buSzTx/>
              <a:buNone/>
              <a:defRPr b="1">
                <a:solidFill>
                  <a:srgbClr val="F8C000"/>
                </a:solidFill>
              </a:defRPr>
            </a:lvl2pPr>
            <a:lvl3pPr marL="0" indent="0">
              <a:buClrTx/>
              <a:buSzTx/>
              <a:buNone/>
              <a:defRPr b="1">
                <a:solidFill>
                  <a:srgbClr val="F8C000"/>
                </a:solidFill>
              </a:defRPr>
            </a:lvl3pPr>
            <a:lvl4pPr marL="0" indent="0">
              <a:buClrTx/>
              <a:buSzTx/>
              <a:buNone/>
              <a:defRPr b="1">
                <a:solidFill>
                  <a:srgbClr val="F8C000"/>
                </a:solidFill>
              </a:defRPr>
            </a:lvl4pPr>
            <a:lvl5pPr marL="0" indent="0">
              <a:buClrTx/>
              <a:buSzTx/>
              <a:buNone/>
              <a:defRPr b="1">
                <a:solidFill>
                  <a:srgbClr val="F8C000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uppo"/>
          <p:cNvGrpSpPr/>
          <p:nvPr/>
        </p:nvGrpSpPr>
        <p:grpSpPr>
          <a:xfrm>
            <a:off x="-644963" y="-6"/>
            <a:ext cx="10458661" cy="7117081"/>
            <a:chOff x="-2" y="-4"/>
            <a:chExt cx="10458659" cy="7117079"/>
          </a:xfrm>
        </p:grpSpPr>
        <p:grpSp>
          <p:nvGrpSpPr>
            <p:cNvPr id="172" name="Gruppo"/>
            <p:cNvGrpSpPr/>
            <p:nvPr/>
          </p:nvGrpSpPr>
          <p:grpSpPr>
            <a:xfrm>
              <a:off x="644930" y="-5"/>
              <a:ext cx="9144024" cy="6858009"/>
              <a:chOff x="-20" y="-3"/>
              <a:chExt cx="9144023" cy="6858007"/>
            </a:xfrm>
          </p:grpSpPr>
          <p:grpSp>
            <p:nvGrpSpPr>
              <p:cNvPr id="160" name="Gruppo"/>
              <p:cNvGrpSpPr/>
              <p:nvPr/>
            </p:nvGrpSpPr>
            <p:grpSpPr>
              <a:xfrm>
                <a:off x="-21" y="-4"/>
                <a:ext cx="2514606" cy="6858006"/>
                <a:chOff x="-10" y="-1"/>
                <a:chExt cx="2514605" cy="6858005"/>
              </a:xfrm>
            </p:grpSpPr>
            <p:sp>
              <p:nvSpPr>
                <p:cNvPr id="157" name="Rettangolo"/>
                <p:cNvSpPr/>
                <p:nvPr/>
              </p:nvSpPr>
              <p:spPr>
                <a:xfrm>
                  <a:off x="914390" y="-2"/>
                  <a:ext cx="1600205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8" name="Rettangolo"/>
                <p:cNvSpPr/>
                <p:nvPr/>
              </p:nvSpPr>
              <p:spPr>
                <a:xfrm>
                  <a:off x="-11" y="-2"/>
                  <a:ext cx="457203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9" name="Rettangolo"/>
                <p:cNvSpPr/>
                <p:nvPr/>
              </p:nvSpPr>
              <p:spPr>
                <a:xfrm>
                  <a:off x="228589" y="-2"/>
                  <a:ext cx="762003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164" name="Gruppo"/>
              <p:cNvGrpSpPr/>
              <p:nvPr/>
            </p:nvGrpSpPr>
            <p:grpSpPr>
              <a:xfrm>
                <a:off x="422901" y="-2"/>
                <a:ext cx="2514606" cy="6858006"/>
                <a:chOff x="0" y="0"/>
                <a:chExt cx="2514604" cy="6858005"/>
              </a:xfrm>
            </p:grpSpPr>
            <p:sp>
              <p:nvSpPr>
                <p:cNvPr id="161" name="Rettangolo"/>
                <p:cNvSpPr/>
                <p:nvPr/>
              </p:nvSpPr>
              <p:spPr>
                <a:xfrm>
                  <a:off x="914400" y="-1"/>
                  <a:ext cx="1600204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2" name="Rettangolo"/>
                <p:cNvSpPr/>
                <p:nvPr/>
              </p:nvSpPr>
              <p:spPr>
                <a:xfrm>
                  <a:off x="-1" y="-1"/>
                  <a:ext cx="457203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3" name="Rettangolo"/>
                <p:cNvSpPr/>
                <p:nvPr/>
              </p:nvSpPr>
              <p:spPr>
                <a:xfrm>
                  <a:off x="228600" y="-1"/>
                  <a:ext cx="762002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168" name="Gruppo"/>
              <p:cNvGrpSpPr/>
              <p:nvPr/>
            </p:nvGrpSpPr>
            <p:grpSpPr>
              <a:xfrm>
                <a:off x="6629397" y="-4"/>
                <a:ext cx="2514606" cy="6858009"/>
                <a:chOff x="0" y="0"/>
                <a:chExt cx="2514605" cy="6858007"/>
              </a:xfrm>
            </p:grpSpPr>
            <p:sp>
              <p:nvSpPr>
                <p:cNvPr id="165" name="Rettangolo"/>
                <p:cNvSpPr/>
                <p:nvPr/>
              </p:nvSpPr>
              <p:spPr>
                <a:xfrm rot="10800000">
                  <a:off x="0" y="-1"/>
                  <a:ext cx="1600205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6" name="Rettangolo"/>
                <p:cNvSpPr/>
                <p:nvPr/>
              </p:nvSpPr>
              <p:spPr>
                <a:xfrm rot="10800000">
                  <a:off x="2057404" y="-1"/>
                  <a:ext cx="4572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7" name="Rettangolo"/>
                <p:cNvSpPr/>
                <p:nvPr/>
              </p:nvSpPr>
              <p:spPr>
                <a:xfrm rot="10800000">
                  <a:off x="1524004" y="-1"/>
                  <a:ext cx="7620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sp>
            <p:nvSpPr>
              <p:cNvPr id="169" name="Rettangolo"/>
              <p:cNvSpPr/>
              <p:nvPr/>
            </p:nvSpPr>
            <p:spPr>
              <a:xfrm>
                <a:off x="3809996" y="-2"/>
                <a:ext cx="2819402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0" name="Rettangolo"/>
              <p:cNvSpPr/>
              <p:nvPr/>
            </p:nvSpPr>
            <p:spPr>
              <a:xfrm>
                <a:off x="2895594" y="-2"/>
                <a:ext cx="457203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1" name="Rettangolo"/>
              <p:cNvSpPr/>
              <p:nvPr/>
            </p:nvSpPr>
            <p:spPr>
              <a:xfrm>
                <a:off x="3124194" y="-2"/>
                <a:ext cx="762003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73" name="Linea"/>
            <p:cNvSpPr/>
            <p:nvPr/>
          </p:nvSpPr>
          <p:spPr>
            <a:xfrm>
              <a:off x="633082" y="5035139"/>
              <a:ext cx="9144005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fill="norm" stroke="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174" name="Linea"/>
            <p:cNvSpPr/>
            <p:nvPr/>
          </p:nvSpPr>
          <p:spPr>
            <a:xfrm>
              <a:off x="633082" y="3486861"/>
              <a:ext cx="9144005" cy="8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fill="norm" stroke="1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175" name="Linea"/>
            <p:cNvSpPr/>
            <p:nvPr/>
          </p:nvSpPr>
          <p:spPr>
            <a:xfrm>
              <a:off x="621205" y="5640779"/>
              <a:ext cx="3004462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176" name="Linea"/>
            <p:cNvSpPr/>
            <p:nvPr/>
          </p:nvSpPr>
          <p:spPr>
            <a:xfrm>
              <a:off x="633082" y="5284519"/>
              <a:ext cx="9144005" cy="146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fill="norm" stroke="1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177" name="Linea"/>
            <p:cNvSpPr/>
            <p:nvPr/>
          </p:nvSpPr>
          <p:spPr>
            <a:xfrm>
              <a:off x="2782516" y="5137600"/>
              <a:ext cx="6982695" cy="171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fill="norm" stroke="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178" name="Forma"/>
            <p:cNvSpPr/>
            <p:nvPr/>
          </p:nvSpPr>
          <p:spPr>
            <a:xfrm rot="1800000">
              <a:off x="3641123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9" name="Forma"/>
            <p:cNvSpPr/>
            <p:nvPr/>
          </p:nvSpPr>
          <p:spPr>
            <a:xfrm rot="1800000">
              <a:off x="4365023" y="41260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0" name="Forma"/>
            <p:cNvSpPr/>
            <p:nvPr/>
          </p:nvSpPr>
          <p:spPr>
            <a:xfrm rot="1800000">
              <a:off x="4374549" y="1592427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1" name="Forma"/>
            <p:cNvSpPr/>
            <p:nvPr/>
          </p:nvSpPr>
          <p:spPr>
            <a:xfrm rot="1800000">
              <a:off x="3622073" y="325602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2" name="Forma"/>
            <p:cNvSpPr/>
            <p:nvPr/>
          </p:nvSpPr>
          <p:spPr>
            <a:xfrm rot="1800000">
              <a:off x="5107972" y="53833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Forma"/>
            <p:cNvSpPr/>
            <p:nvPr/>
          </p:nvSpPr>
          <p:spPr>
            <a:xfrm rot="1800000">
              <a:off x="262552" y="4201529"/>
              <a:ext cx="12615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4" name="Forma"/>
            <p:cNvSpPr/>
            <p:nvPr/>
          </p:nvSpPr>
          <p:spPr>
            <a:xfrm rot="1800000">
              <a:off x="669322" y="540243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5" name="Forma"/>
            <p:cNvSpPr/>
            <p:nvPr/>
          </p:nvSpPr>
          <p:spPr>
            <a:xfrm rot="1800000">
              <a:off x="697898" y="284972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Forma"/>
            <p:cNvSpPr/>
            <p:nvPr/>
          </p:nvSpPr>
          <p:spPr>
            <a:xfrm rot="1800000">
              <a:off x="1421797" y="4126077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Forma"/>
            <p:cNvSpPr/>
            <p:nvPr/>
          </p:nvSpPr>
          <p:spPr>
            <a:xfrm rot="1800000">
              <a:off x="2155223" y="5411953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8" name="Forma"/>
            <p:cNvSpPr/>
            <p:nvPr/>
          </p:nvSpPr>
          <p:spPr>
            <a:xfrm rot="1800000">
              <a:off x="2174274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9" name="Forma"/>
            <p:cNvSpPr/>
            <p:nvPr/>
          </p:nvSpPr>
          <p:spPr>
            <a:xfrm rot="1800000">
              <a:off x="1440847" y="1563852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Forma"/>
            <p:cNvSpPr/>
            <p:nvPr/>
          </p:nvSpPr>
          <p:spPr>
            <a:xfrm rot="1800000">
              <a:off x="7451125" y="4145128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1" name="Forma"/>
            <p:cNvSpPr/>
            <p:nvPr/>
          </p:nvSpPr>
          <p:spPr>
            <a:xfrm rot="1800000">
              <a:off x="8194075" y="542148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Forma"/>
            <p:cNvSpPr/>
            <p:nvPr/>
          </p:nvSpPr>
          <p:spPr>
            <a:xfrm rot="1800000">
              <a:off x="8194075" y="286877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Forma"/>
            <p:cNvSpPr/>
            <p:nvPr/>
          </p:nvSpPr>
          <p:spPr>
            <a:xfrm rot="1800000">
              <a:off x="8951479" y="4055629"/>
              <a:ext cx="1243412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4" name="Forma"/>
            <p:cNvSpPr/>
            <p:nvPr/>
          </p:nvSpPr>
          <p:spPr>
            <a:xfrm rot="1800000">
              <a:off x="8951729" y="1511524"/>
              <a:ext cx="1241875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96" name="Rettangolo"/>
          <p:cNvSpPr/>
          <p:nvPr/>
        </p:nvSpPr>
        <p:spPr>
          <a:xfrm>
            <a:off x="4561242" y="-21512"/>
            <a:ext cx="3679118" cy="6271842"/>
          </a:xfrm>
          <a:prstGeom prst="rect">
            <a:avLst/>
          </a:prstGeom>
          <a:solidFill>
            <a:srgbClr val="F5F5F5"/>
          </a:solidFill>
          <a:ln w="15875">
            <a:solidFill>
              <a:srgbClr val="AE912C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" name="Rettangolo"/>
          <p:cNvSpPr/>
          <p:nvPr/>
        </p:nvSpPr>
        <p:spPr>
          <a:xfrm>
            <a:off x="4649094" y="-21513"/>
            <a:ext cx="3505205" cy="623944"/>
          </a:xfrm>
          <a:prstGeom prst="rect">
            <a:avLst/>
          </a:prstGeom>
          <a:solidFill>
            <a:srgbClr val="F88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Rettangolo"/>
          <p:cNvSpPr/>
          <p:nvPr/>
        </p:nvSpPr>
        <p:spPr>
          <a:xfrm>
            <a:off x="905569" y="601880"/>
            <a:ext cx="3562261" cy="5648451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9" name="Rettangolo"/>
          <p:cNvSpPr/>
          <p:nvPr/>
        </p:nvSpPr>
        <p:spPr>
          <a:xfrm>
            <a:off x="4650887" y="6088284"/>
            <a:ext cx="3505202" cy="81743"/>
          </a:xfrm>
          <a:prstGeom prst="rect">
            <a:avLst/>
          </a:prstGeom>
          <a:solidFill>
            <a:srgbClr val="F8C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0" name="Rettangolo"/>
          <p:cNvSpPr/>
          <p:nvPr>
            <p:ph type="body" sz="quarter" idx="13"/>
          </p:nvPr>
        </p:nvSpPr>
        <p:spPr>
          <a:xfrm>
            <a:off x="4736591" y="4136992"/>
            <a:ext cx="3298786" cy="151790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/>
            <a:r>
              <a:t> </a:t>
            </a:r>
          </a:p>
        </p:txBody>
      </p:sp>
      <p:sp>
        <p:nvSpPr>
          <p:cNvPr id="201" name="Titolo Testo"/>
          <p:cNvSpPr txBox="1"/>
          <p:nvPr>
            <p:ph type="title"/>
          </p:nvPr>
        </p:nvSpPr>
        <p:spPr>
          <a:xfrm>
            <a:off x="4739833" y="2657431"/>
            <a:ext cx="3304575" cy="14631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Titolo Testo</a:t>
            </a:r>
          </a:p>
        </p:txBody>
      </p:sp>
      <p:sp>
        <p:nvSpPr>
          <p:cNvPr id="202" name="Corpo livello uno…"/>
          <p:cNvSpPr txBox="1"/>
          <p:nvPr>
            <p:ph type="body" sz="half" idx="1"/>
          </p:nvPr>
        </p:nvSpPr>
        <p:spPr>
          <a:xfrm>
            <a:off x="1145894" y="856526"/>
            <a:ext cx="3090442" cy="51507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uppo"/>
          <p:cNvGrpSpPr/>
          <p:nvPr/>
        </p:nvGrpSpPr>
        <p:grpSpPr>
          <a:xfrm>
            <a:off x="-644963" y="-6"/>
            <a:ext cx="10458661" cy="7117081"/>
            <a:chOff x="-2" y="-4"/>
            <a:chExt cx="10458659" cy="7117079"/>
          </a:xfrm>
        </p:grpSpPr>
        <p:grpSp>
          <p:nvGrpSpPr>
            <p:cNvPr id="225" name="Gruppo"/>
            <p:cNvGrpSpPr/>
            <p:nvPr/>
          </p:nvGrpSpPr>
          <p:grpSpPr>
            <a:xfrm>
              <a:off x="644930" y="-5"/>
              <a:ext cx="9144024" cy="6858009"/>
              <a:chOff x="-20" y="-3"/>
              <a:chExt cx="9144023" cy="6858007"/>
            </a:xfrm>
          </p:grpSpPr>
          <p:grpSp>
            <p:nvGrpSpPr>
              <p:cNvPr id="213" name="Gruppo"/>
              <p:cNvGrpSpPr/>
              <p:nvPr/>
            </p:nvGrpSpPr>
            <p:grpSpPr>
              <a:xfrm>
                <a:off x="-21" y="-4"/>
                <a:ext cx="2514606" cy="6858006"/>
                <a:chOff x="-10" y="-1"/>
                <a:chExt cx="2514605" cy="6858005"/>
              </a:xfrm>
            </p:grpSpPr>
            <p:sp>
              <p:nvSpPr>
                <p:cNvPr id="210" name="Rettangolo"/>
                <p:cNvSpPr/>
                <p:nvPr/>
              </p:nvSpPr>
              <p:spPr>
                <a:xfrm>
                  <a:off x="914390" y="-2"/>
                  <a:ext cx="1600205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1" name="Rettangolo"/>
                <p:cNvSpPr/>
                <p:nvPr/>
              </p:nvSpPr>
              <p:spPr>
                <a:xfrm>
                  <a:off x="-11" y="-2"/>
                  <a:ext cx="457203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2" name="Rettangolo"/>
                <p:cNvSpPr/>
                <p:nvPr/>
              </p:nvSpPr>
              <p:spPr>
                <a:xfrm>
                  <a:off x="228589" y="-2"/>
                  <a:ext cx="762003" cy="6858006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217" name="Gruppo"/>
              <p:cNvGrpSpPr/>
              <p:nvPr/>
            </p:nvGrpSpPr>
            <p:grpSpPr>
              <a:xfrm>
                <a:off x="422901" y="-2"/>
                <a:ext cx="2514606" cy="6858006"/>
                <a:chOff x="0" y="0"/>
                <a:chExt cx="2514604" cy="6858005"/>
              </a:xfrm>
            </p:grpSpPr>
            <p:sp>
              <p:nvSpPr>
                <p:cNvPr id="214" name="Rettangolo"/>
                <p:cNvSpPr/>
                <p:nvPr/>
              </p:nvSpPr>
              <p:spPr>
                <a:xfrm>
                  <a:off x="914400" y="-1"/>
                  <a:ext cx="1600204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5" name="Rettangolo"/>
                <p:cNvSpPr/>
                <p:nvPr/>
              </p:nvSpPr>
              <p:spPr>
                <a:xfrm>
                  <a:off x="-1" y="-1"/>
                  <a:ext cx="457203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6" name="Rettangolo"/>
                <p:cNvSpPr/>
                <p:nvPr/>
              </p:nvSpPr>
              <p:spPr>
                <a:xfrm>
                  <a:off x="228600" y="-1"/>
                  <a:ext cx="762002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221" name="Gruppo"/>
              <p:cNvGrpSpPr/>
              <p:nvPr/>
            </p:nvGrpSpPr>
            <p:grpSpPr>
              <a:xfrm>
                <a:off x="6629397" y="-4"/>
                <a:ext cx="2514606" cy="6858009"/>
                <a:chOff x="0" y="0"/>
                <a:chExt cx="2514605" cy="6858007"/>
              </a:xfrm>
            </p:grpSpPr>
            <p:sp>
              <p:nvSpPr>
                <p:cNvPr id="218" name="Rettangolo"/>
                <p:cNvSpPr/>
                <p:nvPr/>
              </p:nvSpPr>
              <p:spPr>
                <a:xfrm rot="10800000">
                  <a:off x="0" y="-1"/>
                  <a:ext cx="1600205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9" name="Rettangolo"/>
                <p:cNvSpPr/>
                <p:nvPr/>
              </p:nvSpPr>
              <p:spPr>
                <a:xfrm rot="10800000">
                  <a:off x="2057404" y="-1"/>
                  <a:ext cx="4572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0" name="Rettangolo"/>
                <p:cNvSpPr/>
                <p:nvPr/>
              </p:nvSpPr>
              <p:spPr>
                <a:xfrm rot="10800000">
                  <a:off x="1524004" y="-1"/>
                  <a:ext cx="7620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sp>
            <p:nvSpPr>
              <p:cNvPr id="222" name="Rettangolo"/>
              <p:cNvSpPr/>
              <p:nvPr/>
            </p:nvSpPr>
            <p:spPr>
              <a:xfrm>
                <a:off x="3809996" y="-2"/>
                <a:ext cx="2819402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23" name="Rettangolo"/>
              <p:cNvSpPr/>
              <p:nvPr/>
            </p:nvSpPr>
            <p:spPr>
              <a:xfrm>
                <a:off x="2895594" y="-2"/>
                <a:ext cx="457203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24" name="Rettangolo"/>
              <p:cNvSpPr/>
              <p:nvPr/>
            </p:nvSpPr>
            <p:spPr>
              <a:xfrm>
                <a:off x="3124194" y="-2"/>
                <a:ext cx="762003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226" name="Linea"/>
            <p:cNvSpPr/>
            <p:nvPr/>
          </p:nvSpPr>
          <p:spPr>
            <a:xfrm>
              <a:off x="633082" y="5035139"/>
              <a:ext cx="9144005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fill="norm" stroke="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27" name="Linea"/>
            <p:cNvSpPr/>
            <p:nvPr/>
          </p:nvSpPr>
          <p:spPr>
            <a:xfrm>
              <a:off x="633082" y="3486861"/>
              <a:ext cx="9144005" cy="8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fill="norm" stroke="1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28" name="Linea"/>
            <p:cNvSpPr/>
            <p:nvPr/>
          </p:nvSpPr>
          <p:spPr>
            <a:xfrm>
              <a:off x="621205" y="5640779"/>
              <a:ext cx="3004462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29" name="Linea"/>
            <p:cNvSpPr/>
            <p:nvPr/>
          </p:nvSpPr>
          <p:spPr>
            <a:xfrm>
              <a:off x="633082" y="5284519"/>
              <a:ext cx="9144005" cy="146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fill="norm" stroke="1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30" name="Linea"/>
            <p:cNvSpPr/>
            <p:nvPr/>
          </p:nvSpPr>
          <p:spPr>
            <a:xfrm>
              <a:off x="2782516" y="5137600"/>
              <a:ext cx="6982695" cy="171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fill="norm" stroke="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31" name="Forma"/>
            <p:cNvSpPr/>
            <p:nvPr/>
          </p:nvSpPr>
          <p:spPr>
            <a:xfrm rot="1800000">
              <a:off x="3641123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2" name="Forma"/>
            <p:cNvSpPr/>
            <p:nvPr/>
          </p:nvSpPr>
          <p:spPr>
            <a:xfrm rot="1800000">
              <a:off x="4365023" y="41260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3" name="Forma"/>
            <p:cNvSpPr/>
            <p:nvPr/>
          </p:nvSpPr>
          <p:spPr>
            <a:xfrm rot="1800000">
              <a:off x="4374549" y="1592427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4" name="Forma"/>
            <p:cNvSpPr/>
            <p:nvPr/>
          </p:nvSpPr>
          <p:spPr>
            <a:xfrm rot="1800000">
              <a:off x="3622073" y="325602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5" name="Forma"/>
            <p:cNvSpPr/>
            <p:nvPr/>
          </p:nvSpPr>
          <p:spPr>
            <a:xfrm rot="1800000">
              <a:off x="5107972" y="53833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6" name="Forma"/>
            <p:cNvSpPr/>
            <p:nvPr/>
          </p:nvSpPr>
          <p:spPr>
            <a:xfrm rot="1800000">
              <a:off x="262552" y="4201529"/>
              <a:ext cx="12615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7" name="Forma"/>
            <p:cNvSpPr/>
            <p:nvPr/>
          </p:nvSpPr>
          <p:spPr>
            <a:xfrm rot="1800000">
              <a:off x="669322" y="540243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8" name="Forma"/>
            <p:cNvSpPr/>
            <p:nvPr/>
          </p:nvSpPr>
          <p:spPr>
            <a:xfrm rot="1800000">
              <a:off x="697898" y="284972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9" name="Forma"/>
            <p:cNvSpPr/>
            <p:nvPr/>
          </p:nvSpPr>
          <p:spPr>
            <a:xfrm rot="1800000">
              <a:off x="1421797" y="4126077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0" name="Forma"/>
            <p:cNvSpPr/>
            <p:nvPr/>
          </p:nvSpPr>
          <p:spPr>
            <a:xfrm rot="1800000">
              <a:off x="2155223" y="5411953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1" name="Forma"/>
            <p:cNvSpPr/>
            <p:nvPr/>
          </p:nvSpPr>
          <p:spPr>
            <a:xfrm rot="1800000">
              <a:off x="2174274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2" name="Forma"/>
            <p:cNvSpPr/>
            <p:nvPr/>
          </p:nvSpPr>
          <p:spPr>
            <a:xfrm rot="1800000">
              <a:off x="1440847" y="1563852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3" name="Forma"/>
            <p:cNvSpPr/>
            <p:nvPr/>
          </p:nvSpPr>
          <p:spPr>
            <a:xfrm rot="1800000">
              <a:off x="7451125" y="4145128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4" name="Forma"/>
            <p:cNvSpPr/>
            <p:nvPr/>
          </p:nvSpPr>
          <p:spPr>
            <a:xfrm rot="1800000">
              <a:off x="8194075" y="542148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5" name="Forma"/>
            <p:cNvSpPr/>
            <p:nvPr/>
          </p:nvSpPr>
          <p:spPr>
            <a:xfrm rot="1800000">
              <a:off x="8194075" y="286877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6" name="Forma"/>
            <p:cNvSpPr/>
            <p:nvPr/>
          </p:nvSpPr>
          <p:spPr>
            <a:xfrm rot="1800000">
              <a:off x="8951479" y="4055629"/>
              <a:ext cx="1243412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7" name="Forma"/>
            <p:cNvSpPr/>
            <p:nvPr/>
          </p:nvSpPr>
          <p:spPr>
            <a:xfrm rot="1800000">
              <a:off x="8951729" y="1511524"/>
              <a:ext cx="1241875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49" name="Rettangolo"/>
          <p:cNvSpPr/>
          <p:nvPr/>
        </p:nvSpPr>
        <p:spPr>
          <a:xfrm>
            <a:off x="4561242" y="-21512"/>
            <a:ext cx="3679118" cy="6271842"/>
          </a:xfrm>
          <a:prstGeom prst="rect">
            <a:avLst/>
          </a:prstGeom>
          <a:solidFill>
            <a:srgbClr val="F5F5F5"/>
          </a:solidFill>
          <a:ln w="15875">
            <a:solidFill>
              <a:srgbClr val="AE912C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0" name="Rettangolo"/>
          <p:cNvSpPr/>
          <p:nvPr/>
        </p:nvSpPr>
        <p:spPr>
          <a:xfrm>
            <a:off x="4649094" y="-21513"/>
            <a:ext cx="3505205" cy="623944"/>
          </a:xfrm>
          <a:prstGeom prst="rect">
            <a:avLst/>
          </a:prstGeom>
          <a:solidFill>
            <a:srgbClr val="F88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1" name="Rettangolo"/>
          <p:cNvSpPr/>
          <p:nvPr/>
        </p:nvSpPr>
        <p:spPr>
          <a:xfrm>
            <a:off x="905569" y="601880"/>
            <a:ext cx="3562261" cy="5648451"/>
          </a:xfrm>
          <a:prstGeom prst="rect">
            <a:avLst/>
          </a:prstGeom>
          <a:solidFill>
            <a:srgbClr val="FFFFFF"/>
          </a:solidFill>
          <a:ln w="3175">
            <a:solidFill>
              <a:srgbClr val="0C2219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2" name="Rettangolo"/>
          <p:cNvSpPr/>
          <p:nvPr/>
        </p:nvSpPr>
        <p:spPr>
          <a:xfrm>
            <a:off x="4650887" y="6088284"/>
            <a:ext cx="3505202" cy="81743"/>
          </a:xfrm>
          <a:prstGeom prst="rect">
            <a:avLst/>
          </a:prstGeom>
          <a:solidFill>
            <a:srgbClr val="F8C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3" name="Immagine"/>
          <p:cNvSpPr/>
          <p:nvPr>
            <p:ph type="pic" sz="half" idx="13"/>
          </p:nvPr>
        </p:nvSpPr>
        <p:spPr>
          <a:xfrm>
            <a:off x="1005208" y="693795"/>
            <a:ext cx="3359623" cy="54681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4" name="Titolo Testo"/>
          <p:cNvSpPr txBox="1"/>
          <p:nvPr>
            <p:ph type="title"/>
          </p:nvPr>
        </p:nvSpPr>
        <p:spPr>
          <a:xfrm>
            <a:off x="4734423" y="2660904"/>
            <a:ext cx="3300985" cy="146304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Titolo Testo</a:t>
            </a:r>
          </a:p>
        </p:txBody>
      </p:sp>
      <p:sp>
        <p:nvSpPr>
          <p:cNvPr id="255" name="Corpo livello uno…"/>
          <p:cNvSpPr txBox="1"/>
          <p:nvPr>
            <p:ph type="body" sz="quarter" idx="1"/>
          </p:nvPr>
        </p:nvSpPr>
        <p:spPr>
          <a:xfrm>
            <a:off x="4734628" y="4133088"/>
            <a:ext cx="3300575" cy="15195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None/>
              <a:defRPr sz="1600">
                <a:solidFill>
                  <a:srgbClr val="424242"/>
                </a:solidFill>
              </a:defRPr>
            </a:lvl1pPr>
            <a:lvl2pPr marL="0" indent="0">
              <a:spcBef>
                <a:spcPts val="300"/>
              </a:spcBef>
              <a:buClrTx/>
              <a:buSzTx/>
              <a:buNone/>
              <a:defRPr sz="1600">
                <a:solidFill>
                  <a:srgbClr val="424242"/>
                </a:solidFill>
              </a:defRPr>
            </a:lvl2pPr>
            <a:lvl3pPr marL="0" indent="0">
              <a:spcBef>
                <a:spcPts val="300"/>
              </a:spcBef>
              <a:buClrTx/>
              <a:buSzTx/>
              <a:buNone/>
              <a:defRPr sz="1600">
                <a:solidFill>
                  <a:srgbClr val="424242"/>
                </a:solidFill>
              </a:defRPr>
            </a:lvl3pPr>
            <a:lvl4pPr marL="0" indent="0">
              <a:spcBef>
                <a:spcPts val="300"/>
              </a:spcBef>
              <a:buClrTx/>
              <a:buSzTx/>
              <a:buNone/>
              <a:defRPr sz="1600">
                <a:solidFill>
                  <a:srgbClr val="424242"/>
                </a:solidFill>
              </a:defRPr>
            </a:lvl4pPr>
            <a:lvl5pPr marL="0" indent="0">
              <a:spcBef>
                <a:spcPts val="300"/>
              </a:spcBef>
              <a:buClrTx/>
              <a:buSzTx/>
              <a:buNone/>
              <a:defRPr sz="1600">
                <a:solidFill>
                  <a:srgbClr val="424242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"/>
          <p:cNvGrpSpPr/>
          <p:nvPr/>
        </p:nvGrpSpPr>
        <p:grpSpPr>
          <a:xfrm>
            <a:off x="-567359" y="-4"/>
            <a:ext cx="10458661" cy="7117079"/>
            <a:chOff x="-2" y="-2"/>
            <a:chExt cx="10458659" cy="7117077"/>
          </a:xfrm>
        </p:grpSpPr>
        <p:grpSp>
          <p:nvGrpSpPr>
            <p:cNvPr id="17" name="Gruppo"/>
            <p:cNvGrpSpPr/>
            <p:nvPr/>
          </p:nvGrpSpPr>
          <p:grpSpPr>
            <a:xfrm>
              <a:off x="644953" y="-3"/>
              <a:ext cx="9144012" cy="6858009"/>
              <a:chOff x="-1" y="-1"/>
              <a:chExt cx="9144011" cy="6858007"/>
            </a:xfrm>
          </p:grpSpPr>
          <p:grpSp>
            <p:nvGrpSpPr>
              <p:cNvPr id="5" name="Gruppo"/>
              <p:cNvGrpSpPr/>
              <p:nvPr/>
            </p:nvGrpSpPr>
            <p:grpSpPr>
              <a:xfrm>
                <a:off x="-2" y="0"/>
                <a:ext cx="2514605" cy="6858006"/>
                <a:chOff x="0" y="0"/>
                <a:chExt cx="2514604" cy="6858005"/>
              </a:xfrm>
            </p:grpSpPr>
            <p:sp>
              <p:nvSpPr>
                <p:cNvPr id="2" name="Rettangolo"/>
                <p:cNvSpPr/>
                <p:nvPr/>
              </p:nvSpPr>
              <p:spPr>
                <a:xfrm>
                  <a:off x="914400" y="-1"/>
                  <a:ext cx="1600204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" name="Rettangolo"/>
                <p:cNvSpPr/>
                <p:nvPr/>
              </p:nvSpPr>
              <p:spPr>
                <a:xfrm>
                  <a:off x="-1" y="-1"/>
                  <a:ext cx="457203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" name="Rettangolo"/>
                <p:cNvSpPr/>
                <p:nvPr/>
              </p:nvSpPr>
              <p:spPr>
                <a:xfrm>
                  <a:off x="228600" y="-1"/>
                  <a:ext cx="762002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9" name="Gruppo"/>
              <p:cNvGrpSpPr/>
              <p:nvPr/>
            </p:nvGrpSpPr>
            <p:grpSpPr>
              <a:xfrm>
                <a:off x="422908" y="0"/>
                <a:ext cx="2514605" cy="6858006"/>
                <a:chOff x="0" y="0"/>
                <a:chExt cx="2514604" cy="6858005"/>
              </a:xfrm>
            </p:grpSpPr>
            <p:sp>
              <p:nvSpPr>
                <p:cNvPr id="6" name="Rettangolo"/>
                <p:cNvSpPr/>
                <p:nvPr/>
              </p:nvSpPr>
              <p:spPr>
                <a:xfrm>
                  <a:off x="914400" y="-1"/>
                  <a:ext cx="1600204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" name="Rettangolo"/>
                <p:cNvSpPr/>
                <p:nvPr/>
              </p:nvSpPr>
              <p:spPr>
                <a:xfrm>
                  <a:off x="-1" y="-1"/>
                  <a:ext cx="457203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" name="Rettangolo"/>
                <p:cNvSpPr/>
                <p:nvPr/>
              </p:nvSpPr>
              <p:spPr>
                <a:xfrm>
                  <a:off x="228600" y="-1"/>
                  <a:ext cx="762002" cy="6858007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grpSp>
            <p:nvGrpSpPr>
              <p:cNvPr id="13" name="Gruppo"/>
              <p:cNvGrpSpPr/>
              <p:nvPr/>
            </p:nvGrpSpPr>
            <p:grpSpPr>
              <a:xfrm>
                <a:off x="6629405" y="-2"/>
                <a:ext cx="2514605" cy="6858009"/>
                <a:chOff x="0" y="0"/>
                <a:chExt cx="2514604" cy="6858007"/>
              </a:xfrm>
            </p:grpSpPr>
            <p:sp>
              <p:nvSpPr>
                <p:cNvPr id="10" name="Rettangolo"/>
                <p:cNvSpPr/>
                <p:nvPr/>
              </p:nvSpPr>
              <p:spPr>
                <a:xfrm rot="10800000">
                  <a:off x="0" y="-1"/>
                  <a:ext cx="1600204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" name="Rettangolo"/>
                <p:cNvSpPr/>
                <p:nvPr/>
              </p:nvSpPr>
              <p:spPr>
                <a:xfrm rot="10800000">
                  <a:off x="2057403" y="-1"/>
                  <a:ext cx="4572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" name="Rettangolo"/>
                <p:cNvSpPr/>
                <p:nvPr/>
              </p:nvSpPr>
              <p:spPr>
                <a:xfrm rot="10800000">
                  <a:off x="1524003" y="-1"/>
                  <a:ext cx="762002" cy="6858009"/>
                </a:xfrm>
                <a:prstGeom prst="rect">
                  <a:avLst/>
                </a:prstGeom>
                <a:solidFill>
                  <a:srgbClr val="FFFFFF">
                    <a:alpha val="1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sp>
            <p:nvSpPr>
              <p:cNvPr id="14" name="Rettangolo"/>
              <p:cNvSpPr/>
              <p:nvPr/>
            </p:nvSpPr>
            <p:spPr>
              <a:xfrm>
                <a:off x="3810002" y="0"/>
                <a:ext cx="2819402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" name="Rettangolo"/>
              <p:cNvSpPr/>
              <p:nvPr/>
            </p:nvSpPr>
            <p:spPr>
              <a:xfrm>
                <a:off x="2895602" y="0"/>
                <a:ext cx="457202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6" name="Rettangolo"/>
              <p:cNvSpPr/>
              <p:nvPr/>
            </p:nvSpPr>
            <p:spPr>
              <a:xfrm>
                <a:off x="3124202" y="0"/>
                <a:ext cx="762002" cy="6858005"/>
              </a:xfrm>
              <a:prstGeom prst="rect">
                <a:avLst/>
              </a:prstGeom>
              <a:solidFill>
                <a:srgbClr val="FFFFFF">
                  <a:alpha val="1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8" name="Linea"/>
            <p:cNvSpPr/>
            <p:nvPr/>
          </p:nvSpPr>
          <p:spPr>
            <a:xfrm>
              <a:off x="633082" y="5035139"/>
              <a:ext cx="9144005" cy="116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fill="norm" stroke="1" extrusionOk="0">
                  <a:moveTo>
                    <a:pt x="0" y="20509"/>
                  </a:moveTo>
                  <a:cubicBezTo>
                    <a:pt x="1166" y="21055"/>
                    <a:pt x="2333" y="21600"/>
                    <a:pt x="3955" y="21382"/>
                  </a:cubicBezTo>
                  <a:cubicBezTo>
                    <a:pt x="5578" y="21164"/>
                    <a:pt x="7569" y="20909"/>
                    <a:pt x="9734" y="19200"/>
                  </a:cubicBezTo>
                  <a:cubicBezTo>
                    <a:pt x="11899" y="17491"/>
                    <a:pt x="14966" y="14327"/>
                    <a:pt x="16943" y="11127"/>
                  </a:cubicBezTo>
                  <a:cubicBezTo>
                    <a:pt x="18921" y="7927"/>
                    <a:pt x="20945" y="2836"/>
                    <a:pt x="21600" y="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19" name="Linea"/>
            <p:cNvSpPr/>
            <p:nvPr/>
          </p:nvSpPr>
          <p:spPr>
            <a:xfrm>
              <a:off x="633082" y="3486861"/>
              <a:ext cx="9144005" cy="8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2" fill="norm" stroke="1" extrusionOk="0">
                  <a:moveTo>
                    <a:pt x="0" y="21132"/>
                  </a:moveTo>
                  <a:cubicBezTo>
                    <a:pt x="622" y="17748"/>
                    <a:pt x="1244" y="14364"/>
                    <a:pt x="2469" y="11052"/>
                  </a:cubicBezTo>
                  <a:cubicBezTo>
                    <a:pt x="3694" y="7740"/>
                    <a:pt x="5433" y="2892"/>
                    <a:pt x="7350" y="1260"/>
                  </a:cubicBezTo>
                  <a:cubicBezTo>
                    <a:pt x="9266" y="-372"/>
                    <a:pt x="11595" y="-468"/>
                    <a:pt x="13970" y="1260"/>
                  </a:cubicBezTo>
                  <a:cubicBezTo>
                    <a:pt x="16345" y="2988"/>
                    <a:pt x="20305" y="9900"/>
                    <a:pt x="21600" y="11628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0" name="Linea"/>
            <p:cNvSpPr/>
            <p:nvPr/>
          </p:nvSpPr>
          <p:spPr>
            <a:xfrm>
              <a:off x="621205" y="5640779"/>
              <a:ext cx="3004462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33" y="8947"/>
                    <a:pt x="15866" y="17894"/>
                    <a:pt x="21600" y="21600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1" name="Linea"/>
            <p:cNvSpPr/>
            <p:nvPr/>
          </p:nvSpPr>
          <p:spPr>
            <a:xfrm>
              <a:off x="633082" y="5284519"/>
              <a:ext cx="9144005" cy="146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fill="norm" stroke="1" extrusionOk="0">
                  <a:moveTo>
                    <a:pt x="0" y="0"/>
                  </a:moveTo>
                  <a:cubicBezTo>
                    <a:pt x="676" y="1460"/>
                    <a:pt x="1351" y="2920"/>
                    <a:pt x="2609" y="5031"/>
                  </a:cubicBezTo>
                  <a:cubicBezTo>
                    <a:pt x="3866" y="7142"/>
                    <a:pt x="5746" y="10381"/>
                    <a:pt x="7546" y="12665"/>
                  </a:cubicBezTo>
                  <a:cubicBezTo>
                    <a:pt x="9346" y="14949"/>
                    <a:pt x="11623" y="17320"/>
                    <a:pt x="13409" y="18737"/>
                  </a:cubicBezTo>
                  <a:cubicBezTo>
                    <a:pt x="15195" y="20154"/>
                    <a:pt x="17121" y="20733"/>
                    <a:pt x="18262" y="21166"/>
                  </a:cubicBezTo>
                  <a:cubicBezTo>
                    <a:pt x="19403" y="21600"/>
                    <a:pt x="19697" y="21398"/>
                    <a:pt x="20254" y="21340"/>
                  </a:cubicBezTo>
                  <a:cubicBezTo>
                    <a:pt x="20810" y="21282"/>
                    <a:pt x="21205" y="21051"/>
                    <a:pt x="21600" y="20819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2" name="Linea"/>
            <p:cNvSpPr/>
            <p:nvPr/>
          </p:nvSpPr>
          <p:spPr>
            <a:xfrm>
              <a:off x="2782516" y="5137600"/>
              <a:ext cx="6982695" cy="171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1" fill="norm" stroke="1" extrusionOk="0">
                  <a:moveTo>
                    <a:pt x="0" y="21531"/>
                  </a:moveTo>
                  <a:cubicBezTo>
                    <a:pt x="502" y="19232"/>
                    <a:pt x="1004" y="16933"/>
                    <a:pt x="1690" y="14820"/>
                  </a:cubicBezTo>
                  <a:cubicBezTo>
                    <a:pt x="2376" y="12707"/>
                    <a:pt x="3324" y="10420"/>
                    <a:pt x="4114" y="8854"/>
                  </a:cubicBezTo>
                  <a:cubicBezTo>
                    <a:pt x="4904" y="7288"/>
                    <a:pt x="5388" y="6592"/>
                    <a:pt x="6429" y="5424"/>
                  </a:cubicBezTo>
                  <a:cubicBezTo>
                    <a:pt x="7469" y="4256"/>
                    <a:pt x="9367" y="2615"/>
                    <a:pt x="10359" y="1845"/>
                  </a:cubicBezTo>
                  <a:cubicBezTo>
                    <a:pt x="11351" y="1074"/>
                    <a:pt x="11504" y="1099"/>
                    <a:pt x="12380" y="801"/>
                  </a:cubicBezTo>
                  <a:cubicBezTo>
                    <a:pt x="13255" y="503"/>
                    <a:pt x="14639" y="180"/>
                    <a:pt x="15612" y="55"/>
                  </a:cubicBezTo>
                  <a:cubicBezTo>
                    <a:pt x="16586" y="-69"/>
                    <a:pt x="18220" y="55"/>
                    <a:pt x="18220" y="55"/>
                  </a:cubicBezTo>
                  <a:lnTo>
                    <a:pt x="20094" y="55"/>
                  </a:lnTo>
                  <a:cubicBezTo>
                    <a:pt x="20614" y="105"/>
                    <a:pt x="21092" y="279"/>
                    <a:pt x="21343" y="354"/>
                  </a:cubicBezTo>
                  <a:cubicBezTo>
                    <a:pt x="21594" y="428"/>
                    <a:pt x="21508" y="403"/>
                    <a:pt x="21600" y="503"/>
                  </a:cubicBezTo>
                </a:path>
              </a:pathLst>
            </a:custGeom>
            <a:noFill/>
            <a:ln w="6350" cap="flat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23" name="Forma"/>
            <p:cNvSpPr/>
            <p:nvPr/>
          </p:nvSpPr>
          <p:spPr>
            <a:xfrm rot="1800000">
              <a:off x="3641123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" name="Forma"/>
            <p:cNvSpPr/>
            <p:nvPr/>
          </p:nvSpPr>
          <p:spPr>
            <a:xfrm rot="1800000">
              <a:off x="4365023" y="41260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" name="Forma"/>
            <p:cNvSpPr/>
            <p:nvPr/>
          </p:nvSpPr>
          <p:spPr>
            <a:xfrm rot="1800000">
              <a:off x="4374549" y="1592427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" name="Forma"/>
            <p:cNvSpPr/>
            <p:nvPr/>
          </p:nvSpPr>
          <p:spPr>
            <a:xfrm rot="1800000">
              <a:off x="3622073" y="325602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" name="Forma"/>
            <p:cNvSpPr/>
            <p:nvPr/>
          </p:nvSpPr>
          <p:spPr>
            <a:xfrm rot="1800000">
              <a:off x="5107972" y="5383378"/>
              <a:ext cx="1601403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" name="Forma"/>
            <p:cNvSpPr/>
            <p:nvPr/>
          </p:nvSpPr>
          <p:spPr>
            <a:xfrm rot="1800000">
              <a:off x="262552" y="4201529"/>
              <a:ext cx="12615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35"/>
                  </a:moveTo>
                  <a:lnTo>
                    <a:pt x="965" y="0"/>
                  </a:lnTo>
                  <a:lnTo>
                    <a:pt x="14815" y="0"/>
                  </a:lnTo>
                  <a:lnTo>
                    <a:pt x="21600" y="10800"/>
                  </a:lnTo>
                  <a:lnTo>
                    <a:pt x="14815" y="21600"/>
                  </a:lnTo>
                  <a:lnTo>
                    <a:pt x="12749" y="2159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" name="Forma"/>
            <p:cNvSpPr/>
            <p:nvPr/>
          </p:nvSpPr>
          <p:spPr>
            <a:xfrm rot="1800000">
              <a:off x="669322" y="540243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" name="Forma"/>
            <p:cNvSpPr/>
            <p:nvPr/>
          </p:nvSpPr>
          <p:spPr>
            <a:xfrm rot="1800000">
              <a:off x="697898" y="284972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" name="Forma"/>
            <p:cNvSpPr/>
            <p:nvPr/>
          </p:nvSpPr>
          <p:spPr>
            <a:xfrm rot="1800000">
              <a:off x="1421797" y="4126077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" name="Forma"/>
            <p:cNvSpPr/>
            <p:nvPr/>
          </p:nvSpPr>
          <p:spPr>
            <a:xfrm rot="1800000">
              <a:off x="2155223" y="5411953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" name="Forma"/>
            <p:cNvSpPr/>
            <p:nvPr/>
          </p:nvSpPr>
          <p:spPr>
            <a:xfrm rot="1800000">
              <a:off x="2174274" y="2859252"/>
              <a:ext cx="1601403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" name="Forma"/>
            <p:cNvSpPr/>
            <p:nvPr/>
          </p:nvSpPr>
          <p:spPr>
            <a:xfrm rot="1800000">
              <a:off x="1440847" y="1563852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" name="Forma"/>
            <p:cNvSpPr/>
            <p:nvPr/>
          </p:nvSpPr>
          <p:spPr>
            <a:xfrm rot="1800000">
              <a:off x="7451125" y="4145128"/>
              <a:ext cx="1601404" cy="138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" name="Forma"/>
            <p:cNvSpPr/>
            <p:nvPr/>
          </p:nvSpPr>
          <p:spPr>
            <a:xfrm rot="1800000">
              <a:off x="8194075" y="5421480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" name="Forma"/>
            <p:cNvSpPr/>
            <p:nvPr/>
          </p:nvSpPr>
          <p:spPr>
            <a:xfrm rot="1800000">
              <a:off x="8194075" y="2868777"/>
              <a:ext cx="1601404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345" y="0"/>
                  </a:lnTo>
                  <a:lnTo>
                    <a:pt x="16255" y="0"/>
                  </a:lnTo>
                  <a:lnTo>
                    <a:pt x="21600" y="10800"/>
                  </a:lnTo>
                  <a:lnTo>
                    <a:pt x="16255" y="21600"/>
                  </a:lnTo>
                  <a:lnTo>
                    <a:pt x="5345" y="21600"/>
                  </a:ln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solidFill>
                <a:srgbClr val="FFFFFF">
                  <a:alpha val="8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" name="Forma"/>
            <p:cNvSpPr/>
            <p:nvPr/>
          </p:nvSpPr>
          <p:spPr>
            <a:xfrm rot="1800000">
              <a:off x="8951479" y="4055629"/>
              <a:ext cx="1243412" cy="138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6884" y="0"/>
                  </a:lnTo>
                  <a:lnTo>
                    <a:pt x="8235" y="62"/>
                  </a:lnTo>
                  <a:lnTo>
                    <a:pt x="21600" y="20631"/>
                  </a:lnTo>
                  <a:lnTo>
                    <a:pt x="20935" y="21600"/>
                  </a:lnTo>
                  <a:lnTo>
                    <a:pt x="6884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" name="Forma"/>
            <p:cNvSpPr/>
            <p:nvPr/>
          </p:nvSpPr>
          <p:spPr>
            <a:xfrm rot="1800000">
              <a:off x="8951729" y="1511524"/>
              <a:ext cx="1241875" cy="138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5"/>
                  </a:moveTo>
                  <a:lnTo>
                    <a:pt x="6892" y="9"/>
                  </a:lnTo>
                  <a:lnTo>
                    <a:pt x="8384" y="0"/>
                  </a:lnTo>
                  <a:lnTo>
                    <a:pt x="21600" y="20590"/>
                  </a:lnTo>
                  <a:lnTo>
                    <a:pt x="20961" y="21600"/>
                  </a:lnTo>
                  <a:lnTo>
                    <a:pt x="6892" y="21600"/>
                  </a:lnTo>
                  <a:lnTo>
                    <a:pt x="0" y="10805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solidFill>
                <a:srgbClr val="FFFFFF">
                  <a:alpha val="12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1" name="Rettangolo"/>
          <p:cNvSpPr/>
          <p:nvPr/>
        </p:nvSpPr>
        <p:spPr>
          <a:xfrm>
            <a:off x="457200" y="333484"/>
            <a:ext cx="8229600" cy="618565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" name="Rettangolo"/>
          <p:cNvSpPr/>
          <p:nvPr/>
        </p:nvSpPr>
        <p:spPr>
          <a:xfrm>
            <a:off x="4561242" y="-21511"/>
            <a:ext cx="3679118" cy="699244"/>
          </a:xfrm>
          <a:prstGeom prst="rect">
            <a:avLst/>
          </a:prstGeom>
          <a:solidFill>
            <a:srgbClr val="F5F5F5"/>
          </a:solidFill>
          <a:ln w="15875">
            <a:solidFill>
              <a:srgbClr val="AE912C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" name="Rettangolo"/>
          <p:cNvSpPr/>
          <p:nvPr/>
        </p:nvSpPr>
        <p:spPr>
          <a:xfrm>
            <a:off x="4649094" y="-21513"/>
            <a:ext cx="3505205" cy="623944"/>
          </a:xfrm>
          <a:prstGeom prst="rect">
            <a:avLst/>
          </a:prstGeom>
          <a:solidFill>
            <a:srgbClr val="F886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" name="Titolo Testo"/>
          <p:cNvSpPr txBox="1"/>
          <p:nvPr>
            <p:ph type="title"/>
          </p:nvPr>
        </p:nvSpPr>
        <p:spPr>
          <a:xfrm>
            <a:off x="1043489" y="1027664"/>
            <a:ext cx="70247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xfrm>
            <a:off x="4649096" y="266085"/>
            <a:ext cx="273056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sz="1200">
                <a:solidFill>
                  <a:srgbClr val="FEFEF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228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685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1143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1600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8C000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34290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1pPr>
      <a:lvl2pPr marL="665016" marR="0" indent="-299256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3pPr>
      <a:lvl4pPr marL="1200911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4pPr>
      <a:lvl5pPr marL="144018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5pPr>
      <a:lvl6pPr marL="1681189" marR="0" indent="-39188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6pPr>
      <a:lvl7pPr marL="1882357" marR="0" indent="-39188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7pPr>
      <a:lvl8pPr marL="2083523" marR="0" indent="-39188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8pPr>
      <a:lvl9pPr marL="2284690" marR="0" indent="-39188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F8C000"/>
        </a:buClr>
        <a:buSzPct val="76000"/>
        <a:buFontTx/>
        <a:buChar char=""/>
        <a:tabLst/>
        <a:defRPr b="0" baseline="0" cap="none" i="0" spc="0" strike="noStrike" sz="2400" u="none">
          <a:ln>
            <a:noFill/>
          </a:ln>
          <a:solidFill>
            <a:srgbClr val="194431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228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685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1143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1600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edericapiersimoni.it" TargetMode="External"/><Relationship Id="rId3" Type="http://schemas.openxmlformats.org/officeDocument/2006/relationships/hyperlink" Target="http://www.viaggi-lowcost.info" TargetMode="External"/><Relationship Id="rId4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tter.com/viaggilc" TargetMode="External"/><Relationship Id="rId3" Type="http://schemas.openxmlformats.org/officeDocument/2006/relationships/hyperlink" Target="https://www.facebook.com/ViaggiLowCost.fan/" TargetMode="External"/><Relationship Id="rId4" Type="http://schemas.openxmlformats.org/officeDocument/2006/relationships/hyperlink" Target="https://www.instagram.com/viaggilc/" TargetMode="Externa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visitnorway.it" TargetMode="External"/><Relationship Id="rId3" Type="http://schemas.openxmlformats.org/officeDocument/2006/relationships/hyperlink" Target="https://www.norwaynutshell.com" TargetMode="External"/><Relationship Id="rId4" Type="http://schemas.openxmlformats.org/officeDocument/2006/relationships/hyperlink" Target="https://www.scandichotels.com" TargetMode="External"/><Relationship Id="rId5" Type="http://schemas.openxmlformats.org/officeDocument/2006/relationships/hyperlink" Target="https://www.norwegian.com/it/" TargetMode="External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homeaway.it" TargetMode="External"/><Relationship Id="rId3" Type="http://schemas.openxmlformats.org/officeDocument/2006/relationships/hyperlink" Target="http://www.spain.info/it/" TargetMode="External"/><Relationship Id="rId4" Type="http://schemas.openxmlformats.org/officeDocument/2006/relationships/hyperlink" Target="https://www.4funkyflavours.eu" TargetMode="External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holland.com/it/" TargetMode="External"/><Relationship Id="rId3" Type="http://schemas.openxmlformats.org/officeDocument/2006/relationships/hyperlink" Target="https://www.klm.com" TargetMode="External"/><Relationship Id="rId4" Type="http://schemas.openxmlformats.org/officeDocument/2006/relationships/hyperlink" Target="https://www.delft.nl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flytap.com/it-it/" TargetMode="External"/><Relationship Id="rId3" Type="http://schemas.openxmlformats.org/officeDocument/2006/relationships/hyperlink" Target="https://www.visitportugal.com/it" TargetMode="External"/><Relationship Id="rId4" Type="http://schemas.openxmlformats.org/officeDocument/2006/relationships/hyperlink" Target="http://www.visitazores.com/it" TargetMode="External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.jpeg"/><Relationship Id="rId7" Type="http://schemas.openxmlformats.org/officeDocument/2006/relationships/image" Target="../media/image3.png"/><Relationship Id="rId8" Type="http://schemas.openxmlformats.org/officeDocument/2006/relationships/image" Target="../media/image5.jpeg"/><Relationship Id="rId9" Type="http://schemas.openxmlformats.org/officeDocument/2006/relationships/image" Target="../media/image4.png"/><Relationship Id="rId10" Type="http://schemas.openxmlformats.org/officeDocument/2006/relationships/image" Target="../media/image6.jpeg"/><Relationship Id="rId11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airtahitinui.com/it-it" TargetMode="External"/><Relationship Id="rId3" Type="http://schemas.openxmlformats.org/officeDocument/2006/relationships/hyperlink" Target="http://www.tahiti-tourisme.it" TargetMode="External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beachcomber-hotels.com" TargetMode="External"/><Relationship Id="rId3" Type="http://schemas.openxmlformats.org/officeDocument/2006/relationships/hyperlink" Target="http://www.tourism-mauritius.mu/it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44.png"/><Relationship Id="rId4" Type="http://schemas.openxmlformats.org/officeDocument/2006/relationships/image" Target="../media/image38.jpeg"/><Relationship Id="rId5" Type="http://schemas.openxmlformats.org/officeDocument/2006/relationships/image" Target="../media/image45.png"/><Relationship Id="rId6" Type="http://schemas.openxmlformats.org/officeDocument/2006/relationships/image" Target="../media/image39.jpeg"/><Relationship Id="rId7" Type="http://schemas.openxmlformats.org/officeDocument/2006/relationships/image" Target="../media/image46.png"/><Relationship Id="rId8" Type="http://schemas.openxmlformats.org/officeDocument/2006/relationships/image" Target="../media/image40.jpeg"/><Relationship Id="rId9" Type="http://schemas.openxmlformats.org/officeDocument/2006/relationships/image" Target="../media/image47.png"/><Relationship Id="rId10" Type="http://schemas.openxmlformats.org/officeDocument/2006/relationships/image" Target="../media/image41.jpeg"/><Relationship Id="rId11" Type="http://schemas.openxmlformats.org/officeDocument/2006/relationships/image" Target="../media/image48.png"/><Relationship Id="rId12" Type="http://schemas.openxmlformats.org/officeDocument/2006/relationships/image" Target="../media/image42.jpeg"/><Relationship Id="rId13" Type="http://schemas.openxmlformats.org/officeDocument/2006/relationships/image" Target="../media/image49.png"/><Relationship Id="rId14" Type="http://schemas.openxmlformats.org/officeDocument/2006/relationships/image" Target="../media/image43.jpeg"/><Relationship Id="rId15" Type="http://schemas.openxmlformats.org/officeDocument/2006/relationships/image" Target="../media/image50.png"/><Relationship Id="rId16" Type="http://schemas.openxmlformats.org/officeDocument/2006/relationships/image" Target="../media/image44.jpeg"/><Relationship Id="rId17" Type="http://schemas.openxmlformats.org/officeDocument/2006/relationships/image" Target="../media/image51.png"/><Relationship Id="rId18" Type="http://schemas.openxmlformats.org/officeDocument/2006/relationships/image" Target="../media/image45.jpeg"/><Relationship Id="rId19" Type="http://schemas.openxmlformats.org/officeDocument/2006/relationships/image" Target="../media/image52.png"/><Relationship Id="rId20" Type="http://schemas.openxmlformats.org/officeDocument/2006/relationships/image" Target="../media/image46.jpeg"/><Relationship Id="rId21" Type="http://schemas.openxmlformats.org/officeDocument/2006/relationships/image" Target="../media/image53.png"/><Relationship Id="rId22" Type="http://schemas.openxmlformats.org/officeDocument/2006/relationships/image" Target="../media/image47.jpeg"/><Relationship Id="rId23" Type="http://schemas.openxmlformats.org/officeDocument/2006/relationships/image" Target="../media/image54.png"/><Relationship Id="rId24" Type="http://schemas.openxmlformats.org/officeDocument/2006/relationships/image" Target="../media/image48.jpeg"/><Relationship Id="rId25" Type="http://schemas.openxmlformats.org/officeDocument/2006/relationships/image" Target="../media/image55.png"/><Relationship Id="rId26" Type="http://schemas.openxmlformats.org/officeDocument/2006/relationships/image" Target="../media/image49.jpeg"/><Relationship Id="rId27" Type="http://schemas.openxmlformats.org/officeDocument/2006/relationships/image" Target="../media/image5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edericapiersimoni.it/tag/arredamento/" TargetMode="External"/><Relationship Id="rId3" Type="http://schemas.openxmlformats.org/officeDocument/2006/relationships/hyperlink" Target="http://www.federicapiersimoni.it/casa/arredare-con-le-mappe-qualche-indirizzo/" TargetMode="External"/><Relationship Id="rId4" Type="http://schemas.openxmlformats.org/officeDocument/2006/relationships/hyperlink" Target="http://www.federicapiersimoni.it/spa-benessere/dorelan-materassi/" TargetMode="External"/><Relationship Id="rId5" Type="http://schemas.openxmlformats.org/officeDocument/2006/relationships/hyperlink" Target="http://www.federicapiersimoni.it/casa/come-si-costruisce-una-lavagna-in-casa-low-cost/" TargetMode="External"/><Relationship Id="rId6" Type="http://schemas.openxmlformats.org/officeDocument/2006/relationships/hyperlink" Target="http://www.federicapiersimoni.it/casa/arredare-casa-app-dalani/" TargetMode="External"/><Relationship Id="rId7" Type="http://schemas.openxmlformats.org/officeDocument/2006/relationships/image" Target="../media/image52.jpeg"/><Relationship Id="rId8" Type="http://schemas.openxmlformats.org/officeDocument/2006/relationships/image" Target="../media/image53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edericapiersimoni.it/tag/spa/" TargetMode="External"/><Relationship Id="rId3" Type="http://schemas.openxmlformats.org/officeDocument/2006/relationships/hyperlink" Target="http://www.federicapiersimoni.it/spa-benessere/massaggio-premaman/" TargetMode="External"/><Relationship Id="rId4" Type="http://schemas.openxmlformats.org/officeDocument/2006/relationships/hyperlink" Target="http://www.federicapiersimoni.it/spa-benessere/qc-terme-roma/" TargetMode="External"/><Relationship Id="rId5" Type="http://schemas.openxmlformats.org/officeDocument/2006/relationships/hyperlink" Target="http://www.federicapiersimoni.it/casa/garnier-benessere-estate/" TargetMode="External"/><Relationship Id="rId6" Type="http://schemas.openxmlformats.org/officeDocument/2006/relationships/hyperlink" Target="http://www.federicapiersimoni.it/spa-benessere/massaggi-in-thailandia-per-mamme/" TargetMode="External"/><Relationship Id="rId7" Type="http://schemas.openxmlformats.org/officeDocument/2006/relationships/image" Target="../media/image54.jpeg"/><Relationship Id="rId8" Type="http://schemas.openxmlformats.org/officeDocument/2006/relationships/image" Target="../media/image55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edericapiersimoni.it/tag/smartphone/" TargetMode="External"/><Relationship Id="rId3" Type="http://schemas.openxmlformats.org/officeDocument/2006/relationships/hyperlink" Target="http://www.federicapiersimoni.it/tag/auto/" TargetMode="External"/><Relationship Id="rId4" Type="http://schemas.openxmlformats.org/officeDocument/2006/relationships/hyperlink" Target="http://www.federicapiersimoni.it/blog/honor8-viaggio-venezia/" TargetMode="External"/><Relationship Id="rId5" Type="http://schemas.openxmlformats.org/officeDocument/2006/relationships/hyperlink" Target="http://www.federicapiersimoni.it/casa/peugeot-308-viaggi-comodi-panoramici/" TargetMode="External"/><Relationship Id="rId6" Type="http://schemas.openxmlformats.org/officeDocument/2006/relationships/hyperlink" Target="http://www.federicapiersimoni.it/casa/on-the-road-con-bambino/" TargetMode="External"/><Relationship Id="rId7" Type="http://schemas.openxmlformats.org/officeDocument/2006/relationships/hyperlink" Target="http://www.federicapiersimoni.it/blog/htcone-in-viaggio/" TargetMode="External"/><Relationship Id="rId8" Type="http://schemas.openxmlformats.org/officeDocument/2006/relationships/image" Target="../media/image56.jpeg"/><Relationship Id="rId9" Type="http://schemas.openxmlformats.org/officeDocument/2006/relationships/image" Target="../media/image5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edericapiersimoni.it/cucina/" TargetMode="External"/><Relationship Id="rId3" Type="http://schemas.openxmlformats.org/officeDocument/2006/relationships/hyperlink" Target="http://www.federicapiersimoni.it/tag/ristoranti/" TargetMode="External"/><Relationship Id="rId4" Type="http://schemas.openxmlformats.org/officeDocument/2006/relationships/hyperlink" Target="http://www.federicapiersimoni.it/cucina/piatti-dal-mondo-consigli/" TargetMode="External"/><Relationship Id="rId5" Type="http://schemas.openxmlformats.org/officeDocument/2006/relationships/hyperlink" Target="http://www.federicapiersimoni.it/cucina/farchioni-olio-umbria/" TargetMode="External"/><Relationship Id="rId6" Type="http://schemas.openxmlformats.org/officeDocument/2006/relationships/hyperlink" Target="http://www.federicapiersimoni.it/cucina/firriato-experience-vino/" TargetMode="External"/><Relationship Id="rId7" Type="http://schemas.openxmlformats.org/officeDocument/2006/relationships/hyperlink" Target="http://www.federicapiersimoni.it/cucina/ricette-pugliesi-cooking-class/" TargetMode="External"/><Relationship Id="rId8" Type="http://schemas.openxmlformats.org/officeDocument/2006/relationships/image" Target="../media/image58.jpeg"/><Relationship Id="rId9" Type="http://schemas.openxmlformats.org/officeDocument/2006/relationships/image" Target="../media/image5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edericapiersimoni.it/tag/baby/" TargetMode="External"/><Relationship Id="rId3" Type="http://schemas.openxmlformats.org/officeDocument/2006/relationships/hyperlink" Target="http://www.federicapiersimoni.it/viaggi/volare-un-neonato-quanto-costa/" TargetMode="External"/><Relationship Id="rId4" Type="http://schemas.openxmlformats.org/officeDocument/2006/relationships/hyperlink" Target="http://www.federicapiersimoni.it/blog/babywearing/" TargetMode="External"/><Relationship Id="rId5" Type="http://schemas.openxmlformats.org/officeDocument/2006/relationships/hyperlink" Target="http://www.federicapiersimoni.it/fashion/cosa-mettere-valigia-viaggio-ibiza/" TargetMode="External"/><Relationship Id="rId6" Type="http://schemas.openxmlformats.org/officeDocument/2006/relationships/hyperlink" Target="http://www.federicapiersimoni.it/casa/stokke-cameretta-bimbi/" TargetMode="External"/><Relationship Id="rId7" Type="http://schemas.openxmlformats.org/officeDocument/2006/relationships/image" Target="../media/image23.jpeg"/><Relationship Id="rId8" Type="http://schemas.openxmlformats.org/officeDocument/2006/relationships/image" Target="../media/image6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iaggi-lowcost.info" TargetMode="External"/><Relationship Id="rId3" Type="http://schemas.openxmlformats.org/officeDocument/2006/relationships/hyperlink" Target="http://www.federicapiersimonii.it" TargetMode="External"/><Relationship Id="rId4" Type="http://schemas.openxmlformats.org/officeDocument/2006/relationships/hyperlink" Target="http://www.tbnetmedia.com" TargetMode="External"/><Relationship Id="rId5" Type="http://schemas.openxmlformats.org/officeDocument/2006/relationships/image" Target="../media/image7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edericapiersimoni.it/blog/come-si-diventa-travel-blogger/" TargetMode="External"/><Relationship Id="rId3" Type="http://schemas.openxmlformats.org/officeDocument/2006/relationships/hyperlink" Target="http://www.federicapiersimoni.it/blog/diventare-travel-blogger-professionista/" TargetMode="External"/><Relationship Id="rId4" Type="http://schemas.openxmlformats.org/officeDocument/2006/relationships/hyperlink" Target="http://www.federicapiersimoni.it/blog/travel-blogger-come-guadagnare/" TargetMode="External"/><Relationship Id="rId5" Type="http://schemas.openxmlformats.org/officeDocument/2006/relationships/hyperlink" Target="http://www.federicapiersimoni.it/blog/travel-blogger-giornata-tipo/" TargetMode="External"/><Relationship Id="rId6" Type="http://schemas.openxmlformats.org/officeDocument/2006/relationships/image" Target="../media/image61.jpeg"/><Relationship Id="rId7" Type="http://schemas.openxmlformats.org/officeDocument/2006/relationships/image" Target="../media/image6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nstagram.com/federchicca/" TargetMode="External"/><Relationship Id="rId3" Type="http://schemas.openxmlformats.org/officeDocument/2006/relationships/hyperlink" Target="https://www.facebook.com/federchicca.page/" TargetMode="External"/><Relationship Id="rId4" Type="http://schemas.openxmlformats.org/officeDocument/2006/relationships/hyperlink" Target="https://twitter.com/federchicca/" TargetMode="External"/><Relationship Id="rId5" Type="http://schemas.openxmlformats.org/officeDocument/2006/relationships/hyperlink" Target="https://www.youtube.com/federicapiersimoni/" TargetMode="Externa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federica.piersimoni@gmail.com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2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Media Kit"/>
          <p:cNvSpPr txBox="1"/>
          <p:nvPr>
            <p:ph type="ctrTitle"/>
          </p:nvPr>
        </p:nvSpPr>
        <p:spPr>
          <a:xfrm>
            <a:off x="4631764" y="1800400"/>
            <a:ext cx="3313358" cy="1721557"/>
          </a:xfrm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F8D221"/>
                </a:solidFill>
              </a:defRPr>
            </a:pPr>
            <a:r>
              <a:t>Media</a:t>
            </a:r>
            <a:r>
              <a:rPr>
                <a:solidFill>
                  <a:srgbClr val="F8C000"/>
                </a:solidFill>
              </a:rPr>
              <a:t> Kit </a:t>
            </a:r>
            <a:br>
              <a:rPr>
                <a:solidFill>
                  <a:srgbClr val="F8C000"/>
                </a:solidFill>
              </a:rPr>
            </a:br>
          </a:p>
        </p:txBody>
      </p:sp>
      <p:sp>
        <p:nvSpPr>
          <p:cNvPr id="284" name="Federica Piersimoni…"/>
          <p:cNvSpPr txBox="1"/>
          <p:nvPr>
            <p:ph type="subTitle" sz="quarter" idx="1"/>
          </p:nvPr>
        </p:nvSpPr>
        <p:spPr>
          <a:xfrm>
            <a:off x="4745897" y="448732"/>
            <a:ext cx="3309806" cy="1702375"/>
          </a:xfrm>
          <a:prstGeom prst="rect">
            <a:avLst/>
          </a:prstGeom>
        </p:spPr>
        <p:txBody>
          <a:bodyPr/>
          <a:lstStyle/>
          <a:p>
            <a:pPr algn="ctr" defTabSz="676655">
              <a:spcBef>
                <a:spcPts val="300"/>
              </a:spcBef>
              <a:defRPr b="1" sz="2600">
                <a:solidFill>
                  <a:srgbClr val="FFFFFF"/>
                </a:solidFill>
              </a:defRPr>
            </a:pPr>
            <a:r>
              <a:t>Federica Piersimoni</a:t>
            </a:r>
          </a:p>
          <a:p>
            <a:pPr algn="ctr" defTabSz="676655">
              <a:spcBef>
                <a:spcPts val="300"/>
              </a:spcBef>
              <a:defRPr b="1" sz="1700">
                <a:solidFill>
                  <a:srgbClr val="FFFFFF"/>
                </a:solidFill>
              </a:defRPr>
            </a:pPr>
            <a:r>
              <a:t>Blog di Viaggi e Lifestyle </a:t>
            </a:r>
          </a:p>
          <a:p>
            <a:pPr algn="ctr" defTabSz="676655">
              <a:spcBef>
                <a:spcPts val="300"/>
              </a:spcBef>
              <a:defRPr sz="13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www.federicapiersimoni.it</a:t>
            </a:r>
            <a:endParaRPr>
              <a:solidFill>
                <a:srgbClr val="FCFFF5"/>
              </a:solidFill>
              <a:uFill>
                <a:solidFill>
                  <a:srgbClr val="FF621D"/>
                </a:solidFill>
              </a:uFill>
            </a:endParaRPr>
          </a:p>
          <a:p>
            <a:pPr algn="ctr" defTabSz="676655">
              <a:spcBef>
                <a:spcPts val="300"/>
              </a:spcBef>
              <a:defRPr sz="13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3" invalidUrl="" action="" tgtFrame="" tooltip="" history="1" highlightClick="0" endSnd="0"/>
              </a:rPr>
              <a:t>www.viaggi-lowcost.info</a:t>
            </a:r>
          </a:p>
        </p:txBody>
      </p:sp>
      <p:pic>
        <p:nvPicPr>
          <p:cNvPr id="285" name="image1.jpeg" descr="image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7209" y="3342683"/>
            <a:ext cx="3469336" cy="2312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isultati campagne Instagram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 defTabSz="859536">
              <a:defRPr b="1" sz="3759"/>
            </a:lvl1pPr>
          </a:lstStyle>
          <a:p>
            <a:pPr/>
            <a:r>
              <a:t>Risultati campagne Instagram</a:t>
            </a:r>
          </a:p>
        </p:txBody>
      </p:sp>
      <p:sp>
        <p:nvSpPr>
          <p:cNvPr id="367" name="Durante le Instagram…"/>
          <p:cNvSpPr txBox="1"/>
          <p:nvPr/>
        </p:nvSpPr>
        <p:spPr>
          <a:xfrm>
            <a:off x="713058" y="2065483"/>
            <a:ext cx="7685607" cy="4003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/>
            <a:r>
              <a:t>Durante le Instagram </a:t>
            </a:r>
          </a:p>
          <a:p>
            <a:pPr/>
            <a:r>
              <a:t>Stories, sono in media</a:t>
            </a:r>
          </a:p>
          <a:p>
            <a:pPr/>
            <a:r>
              <a:rPr b="1"/>
              <a:t>1000 gli utenti </a:t>
            </a:r>
            <a:r>
              <a:t>che si</a:t>
            </a:r>
          </a:p>
          <a:p>
            <a:pPr/>
            <a:r>
              <a:t>collegano per seguire</a:t>
            </a:r>
          </a:p>
          <a:p>
            <a:pPr/>
            <a:r>
              <a:t>le avventure di viaggio</a:t>
            </a:r>
          </a:p>
          <a:p>
            <a:pPr/>
            <a:r>
              <a:t>o di vita quotidiana </a:t>
            </a:r>
          </a:p>
          <a:p>
            <a:pPr/>
            <a:r>
              <a:t>di me e Giulio*.</a:t>
            </a:r>
          </a:p>
          <a:p>
            <a:pPr/>
          </a:p>
          <a:p>
            <a:pPr/>
          </a:p>
          <a:p>
            <a:pPr/>
          </a:p>
          <a:p>
            <a:pPr/>
            <a:r>
              <a:t>*Dati ottobre 2017</a:t>
            </a:r>
          </a:p>
        </p:txBody>
      </p:sp>
      <p:pic>
        <p:nvPicPr>
          <p:cNvPr id="368" name="FullSizeRender_4.jpg" descr="FullSizeRender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031" y="2187089"/>
            <a:ext cx="2451938" cy="350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FullSizeRender_5.jpg" descr="FullSizeRender_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2398" y="2195031"/>
            <a:ext cx="2451939" cy="3488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isultati campagne Twitter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Risultati campagne Twitter </a:t>
            </a:r>
          </a:p>
        </p:txBody>
      </p:sp>
      <p:sp>
        <p:nvSpPr>
          <p:cNvPr id="372" name="Durante un viaggio…"/>
          <p:cNvSpPr txBox="1"/>
          <p:nvPr/>
        </p:nvSpPr>
        <p:spPr>
          <a:xfrm>
            <a:off x="713058" y="2065483"/>
            <a:ext cx="7685607" cy="4003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/>
            <a:r>
              <a:t>Durante un viaggio </a:t>
            </a:r>
          </a:p>
          <a:p>
            <a:pPr/>
            <a:r>
              <a:t>nel </a:t>
            </a:r>
            <a:r>
              <a:rPr b="1"/>
              <a:t>Kufsteinerland</a:t>
            </a:r>
            <a:r>
              <a:t>, </a:t>
            </a:r>
          </a:p>
          <a:p>
            <a:pPr/>
            <a:r>
              <a:t>una sola </a:t>
            </a:r>
          </a:p>
          <a:p>
            <a:pPr/>
            <a:r>
              <a:t>condivisione su </a:t>
            </a:r>
          </a:p>
          <a:p>
            <a:pPr/>
            <a:r>
              <a:rPr b="1"/>
              <a:t>Twitter </a:t>
            </a:r>
            <a:r>
              <a:t>ha generato</a:t>
            </a:r>
          </a:p>
          <a:p>
            <a:pPr/>
            <a:r>
              <a:t>oltre </a:t>
            </a:r>
            <a:r>
              <a:rPr b="1"/>
              <a:t>64.000 </a:t>
            </a:r>
            <a:endParaRPr b="1"/>
          </a:p>
          <a:p>
            <a:pPr/>
            <a:r>
              <a:rPr b="1"/>
              <a:t>visualizzazioni</a:t>
            </a:r>
            <a:r>
              <a:t>.  </a:t>
            </a:r>
          </a:p>
          <a:p>
            <a:pPr/>
          </a:p>
          <a:p>
            <a:pPr/>
          </a:p>
          <a:p>
            <a:pPr/>
            <a:r>
              <a:t>Campagna su </a:t>
            </a:r>
          </a:p>
          <a:p>
            <a:pPr/>
            <a:r>
              <a:rPr b="1"/>
              <a:t>Twitter </a:t>
            </a:r>
            <a:r>
              <a:t>non </a:t>
            </a:r>
          </a:p>
          <a:p>
            <a:pPr/>
            <a:r>
              <a:t>sponsorizzata.</a:t>
            </a:r>
          </a:p>
        </p:txBody>
      </p:sp>
      <p:pic>
        <p:nvPicPr>
          <p:cNvPr id="373" name="FullSizeRender_1.jpg" descr="FullSizeRender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8228" y="2710200"/>
            <a:ext cx="5458280" cy="2533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Viaggi Low Cost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Viaggi Low Cost</a:t>
            </a:r>
          </a:p>
        </p:txBody>
      </p:sp>
      <p:sp>
        <p:nvSpPr>
          <p:cNvPr id="376" name="Viaggi Low Cost nasce nel…"/>
          <p:cNvSpPr txBox="1"/>
          <p:nvPr/>
        </p:nvSpPr>
        <p:spPr>
          <a:xfrm>
            <a:off x="646069" y="2243283"/>
            <a:ext cx="7685607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Viaggi Low Cost nasce nel</a:t>
            </a:r>
          </a:p>
          <a:p>
            <a:pPr/>
            <a:r>
              <a:t>giugno del </a:t>
            </a:r>
            <a:r>
              <a:rPr b="1"/>
              <a:t>2008</a:t>
            </a:r>
            <a:r>
              <a:t> come blog </a:t>
            </a:r>
          </a:p>
          <a:p>
            <a:pPr/>
            <a:r>
              <a:t>personale di viaggi e di </a:t>
            </a:r>
          </a:p>
          <a:p>
            <a:pPr/>
            <a:r>
              <a:t>esperienze di viaggio. Nel 2011</a:t>
            </a:r>
          </a:p>
          <a:p>
            <a:pPr/>
            <a:r>
              <a:t>diventa un blog multi autore, </a:t>
            </a:r>
          </a:p>
          <a:p>
            <a:pPr/>
            <a:r>
              <a:t>oggi sono oltre </a:t>
            </a:r>
            <a:r>
              <a:rPr b="1"/>
              <a:t>85 i blogger </a:t>
            </a:r>
            <a:r>
              <a:t>che da ogni parte del mondo</a:t>
            </a:r>
          </a:p>
          <a:p>
            <a:pPr/>
            <a:r>
              <a:t>scrivono per Viaggi Low Cost, rendendolo uno dei blog di viaggi</a:t>
            </a:r>
          </a:p>
          <a:p>
            <a:pPr/>
            <a:r>
              <a:t>più autorevoli e con un più largo seguito in Italia. </a:t>
            </a:r>
          </a:p>
          <a:p>
            <a:pPr/>
          </a:p>
          <a:p>
            <a:pPr/>
            <a:r>
              <a:t>Nel 2014 il primo blog di viaggi low cost in Italia, diventa</a:t>
            </a:r>
          </a:p>
          <a:p>
            <a:pPr/>
            <a:r>
              <a:t>una </a:t>
            </a:r>
            <a:r>
              <a:rPr b="1"/>
              <a:t>testata registrata</a:t>
            </a:r>
            <a:r>
              <a:t>, cambia grafica e raggiunge in poco </a:t>
            </a:r>
          </a:p>
          <a:p>
            <a:pPr/>
            <a:r>
              <a:t>tempo </a:t>
            </a:r>
            <a:r>
              <a:rPr b="1"/>
              <a:t>140 mila visitatori al mese</a:t>
            </a:r>
            <a:r>
              <a:t>*. </a:t>
            </a:r>
          </a:p>
          <a:p>
            <a:pPr/>
          </a:p>
          <a:p>
            <a:pPr/>
            <a:r>
              <a:t>*Dati ottobre 2017</a:t>
            </a:r>
          </a:p>
        </p:txBody>
      </p:sp>
      <p:pic>
        <p:nvPicPr>
          <p:cNvPr id="377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9450" y="2494102"/>
            <a:ext cx="3330575" cy="1078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8622" y="2346281"/>
            <a:ext cx="3821206" cy="311654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Viaggi Low Cost: Target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Viaggi Low Cost: Target</a:t>
            </a:r>
          </a:p>
        </p:txBody>
      </p:sp>
      <p:sp>
        <p:nvSpPr>
          <p:cNvPr id="381" name="La nicchia del blog è quella del viaggiatore low budget, che…"/>
          <p:cNvSpPr txBox="1"/>
          <p:nvPr>
            <p:ph type="body" sz="half" idx="1"/>
          </p:nvPr>
        </p:nvSpPr>
        <p:spPr>
          <a:xfrm>
            <a:off x="732528" y="2249030"/>
            <a:ext cx="4138311" cy="3508980"/>
          </a:xfrm>
          <a:prstGeom prst="rect">
            <a:avLst/>
          </a:prstGeom>
        </p:spPr>
        <p:txBody>
          <a:bodyPr/>
          <a:lstStyle/>
          <a:p>
            <a:pPr marL="0" indent="6858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t>La </a:t>
            </a:r>
            <a:r>
              <a:rPr b="1"/>
              <a:t>nicchia</a:t>
            </a:r>
            <a:r>
              <a:t> del blog è quella del </a:t>
            </a:r>
            <a:r>
              <a:rPr b="1"/>
              <a:t>viaggiatore low budget</a:t>
            </a:r>
            <a:r>
              <a:t>, che </a:t>
            </a:r>
          </a:p>
          <a:p>
            <a:pPr marL="0" indent="6858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t>vuole spendere poco senza rinunciare alla qualità di servizi e strutture. </a:t>
            </a:r>
          </a:p>
          <a:p>
            <a:pPr marL="0" indent="6858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t>I viaggiatori low cost sono persone che cercano itinerari  on the road, zaino in spalla, ma anche viaggi fuori dalle solite mete e esperienze autentiche, senza tralasciare l’amore per il cibo locale, i negozi vintage e le strade meno battute.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Viaggi Low Cost: Social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Viaggi Low Cost: Social</a:t>
            </a:r>
          </a:p>
        </p:txBody>
      </p:sp>
      <p:sp>
        <p:nvSpPr>
          <p:cNvPr id="384" name="Twitter Viaggi Low Cost: +7.750 follower…"/>
          <p:cNvSpPr txBox="1"/>
          <p:nvPr>
            <p:ph type="body" sz="half" idx="1"/>
          </p:nvPr>
        </p:nvSpPr>
        <p:spPr>
          <a:xfrm>
            <a:off x="1043491" y="2323650"/>
            <a:ext cx="6777319" cy="3508981"/>
          </a:xfrm>
          <a:prstGeom prst="rect">
            <a:avLst/>
          </a:prstGeom>
        </p:spPr>
        <p:txBody>
          <a:bodyPr/>
          <a:lstStyle/>
          <a:p>
            <a:pPr marL="0" indent="63092" defTabSz="841247">
              <a:spcBef>
                <a:spcPts val="400"/>
              </a:spcBef>
              <a:buSzTx/>
              <a:buFont typeface="Century Gothic"/>
              <a:buNone/>
              <a:defRPr b="1" sz="20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Twitter Viaggi Low Cost</a:t>
            </a:r>
            <a:r>
              <a:rPr u="none">
                <a:solidFill>
                  <a:srgbClr val="000000"/>
                </a:solidFill>
                <a:uFillTx/>
              </a:rPr>
              <a:t>:</a:t>
            </a:r>
            <a:r>
              <a:rPr b="0" u="none">
                <a:solidFill>
                  <a:srgbClr val="000000"/>
                </a:solidFill>
                <a:uFillTx/>
              </a:rPr>
              <a:t> +7.750 follower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3092" defTabSz="841247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</a:defRPr>
            </a:pPr>
          </a:p>
          <a:p>
            <a:pPr marL="0" indent="63092" defTabSz="841247">
              <a:spcBef>
                <a:spcPts val="400"/>
              </a:spcBef>
              <a:buSzTx/>
              <a:buFont typeface="Century Gothic"/>
              <a:buNone/>
              <a:defRPr b="1" sz="20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3" invalidUrl="" action="" tgtFrame="" tooltip="" history="1" highlightClick="0" endSnd="0"/>
              </a:rPr>
              <a:t>Facebook Viaggi Low Cost</a:t>
            </a:r>
            <a:r>
              <a:rPr u="none">
                <a:solidFill>
                  <a:srgbClr val="000000"/>
                </a:solidFill>
                <a:uFillTx/>
              </a:rPr>
              <a:t>: </a:t>
            </a:r>
            <a:r>
              <a:rPr b="0" u="none">
                <a:solidFill>
                  <a:srgbClr val="000000"/>
                </a:solidFill>
                <a:uFillTx/>
              </a:rPr>
              <a:t>+23.312 fan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3092" defTabSz="841247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</a:defRPr>
            </a:pPr>
          </a:p>
          <a:p>
            <a:pPr marL="0" indent="63092" defTabSz="841247">
              <a:spcBef>
                <a:spcPts val="400"/>
              </a:spcBef>
              <a:buSzTx/>
              <a:buFont typeface="Century Gothic"/>
              <a:buNone/>
              <a:defRPr b="1" sz="20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4" invalidUrl="" action="" tgtFrame="" tooltip="" history="1" highlightClick="0" endSnd="0"/>
              </a:rPr>
              <a:t>Instagram</a:t>
            </a:r>
            <a:r>
              <a:rPr u="none">
                <a:solidFill>
                  <a:srgbClr val="000000"/>
                </a:solidFill>
                <a:uFillTx/>
              </a:rPr>
              <a:t>: </a:t>
            </a:r>
            <a:r>
              <a:rPr b="0" u="none">
                <a:solidFill>
                  <a:srgbClr val="000000"/>
                </a:solidFill>
                <a:uFillTx/>
              </a:rPr>
              <a:t>+4911 follower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3092" defTabSz="841247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</a:defRPr>
            </a:pPr>
          </a:p>
          <a:p>
            <a:pPr marL="0" indent="63092" defTabSz="841247">
              <a:spcBef>
                <a:spcPts val="400"/>
              </a:spcBef>
              <a:buSzTx/>
              <a:buFont typeface="Century Gothic"/>
              <a:buNone/>
              <a:defRPr b="1" sz="2000">
                <a:solidFill>
                  <a:srgbClr val="000000"/>
                </a:solidFill>
              </a:defRPr>
            </a:pPr>
            <a:r>
              <a:t>Newsletter:</a:t>
            </a:r>
            <a:r>
              <a:rPr b="0"/>
              <a:t> 2.100 iscritti </a:t>
            </a:r>
          </a:p>
          <a:p>
            <a:pPr marL="0" indent="63092" defTabSz="841247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</a:defRPr>
            </a:pPr>
          </a:p>
          <a:p>
            <a:pPr marL="0" indent="63092" defTabSz="841247">
              <a:spcBef>
                <a:spcPts val="400"/>
              </a:spcBef>
              <a:buSzTx/>
              <a:buNone/>
              <a:defRPr sz="2000">
                <a:solidFill>
                  <a:srgbClr val="000000"/>
                </a:solidFill>
              </a:defRPr>
            </a:pPr>
            <a:r>
              <a:t>*Dati ottobre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Viaggi Low Cost: Numeri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Viaggi Low Cost: Numeri</a:t>
            </a:r>
          </a:p>
        </p:txBody>
      </p:sp>
      <p:sp>
        <p:nvSpPr>
          <p:cNvPr id="387" name="Pagine viste in un anno: +1.400.580…"/>
          <p:cNvSpPr txBox="1"/>
          <p:nvPr>
            <p:ph type="body" sz="half" idx="1"/>
          </p:nvPr>
        </p:nvSpPr>
        <p:spPr>
          <a:xfrm>
            <a:off x="1043491" y="2298250"/>
            <a:ext cx="6777319" cy="3508981"/>
          </a:xfrm>
          <a:prstGeom prst="rect">
            <a:avLst/>
          </a:prstGeom>
        </p:spPr>
        <p:txBody>
          <a:bodyPr/>
          <a:lstStyle/>
          <a:p>
            <a:pPr marL="0" indent="46633" defTabSz="621791"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Pagine viste in un anno</a:t>
            </a:r>
            <a:r>
              <a:rPr b="0"/>
              <a:t>: +1.400.580</a:t>
            </a:r>
          </a:p>
          <a:p>
            <a:pPr marL="0" indent="46633" defTabSz="621791"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46633" defTabSz="621791"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Tempo di permanenza</a:t>
            </a:r>
            <a:r>
              <a:rPr b="0"/>
              <a:t>: 1.15 minuti</a:t>
            </a:r>
          </a:p>
          <a:p>
            <a:pPr marL="0" indent="46633" defTabSz="621791"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46633" defTabSz="621791"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Percentuale di utenti mobile</a:t>
            </a:r>
            <a:r>
              <a:rPr b="0"/>
              <a:t>: 42%</a:t>
            </a:r>
          </a:p>
          <a:p>
            <a:pPr marL="0" indent="46633" defTabSz="621791"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46633" defTabSz="621791"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Domain Authority</a:t>
            </a:r>
            <a:r>
              <a:rPr b="0"/>
              <a:t>: 31</a:t>
            </a:r>
          </a:p>
          <a:p>
            <a:pPr marL="0" indent="46633" defTabSz="621791"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46633" defTabSz="621791"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Page Authority</a:t>
            </a:r>
            <a:r>
              <a:rPr b="0"/>
              <a:t>: 43</a:t>
            </a:r>
          </a:p>
          <a:p>
            <a:pPr marL="0" indent="46633" defTabSz="621791"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46633" defTabSz="621791"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  <a:r>
              <a:t>*Dati ottobre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#VisitNorway"/>
          <p:cNvSpPr txBox="1"/>
          <p:nvPr>
            <p:ph type="title"/>
          </p:nvPr>
        </p:nvSpPr>
        <p:spPr>
          <a:xfrm>
            <a:off x="1059627" y="900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#VisitNorway </a:t>
            </a:r>
          </a:p>
        </p:txBody>
      </p:sp>
      <p:sp>
        <p:nvSpPr>
          <p:cNvPr id="390" name="Fiordi, Norvegia: maggio 2017…"/>
          <p:cNvSpPr txBox="1"/>
          <p:nvPr>
            <p:ph type="body" idx="1"/>
          </p:nvPr>
        </p:nvSpPr>
        <p:spPr>
          <a:xfrm>
            <a:off x="690291" y="1794864"/>
            <a:ext cx="7273119" cy="3884577"/>
          </a:xfrm>
          <a:prstGeom prst="rect">
            <a:avLst/>
          </a:prstGeom>
        </p:spPr>
        <p:txBody>
          <a:bodyPr/>
          <a:lstStyle/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Fiordi, Norvegia</a:t>
            </a:r>
            <a:r>
              <a:rPr b="0"/>
              <a:t>: </a:t>
            </a:r>
            <a:r>
              <a:rPr b="0" u="sng"/>
              <a:t>maggio 2017</a:t>
            </a:r>
            <a:endParaRPr u="sng"/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Clienti</a:t>
            </a:r>
            <a:r>
              <a:rPr b="0"/>
              <a:t>: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Visit Norway</a:t>
            </a:r>
            <a:r>
              <a:rPr b="0"/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Norway Nutshell</a:t>
            </a:r>
            <a:r>
              <a:rPr b="0"/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Scandic Hotel</a:t>
            </a:r>
            <a:r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Norwegian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7</a:t>
            </a:r>
            <a:r>
              <a:rPr b="0"/>
              <a:t> giorni di viaggio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5</a:t>
            </a:r>
            <a:r>
              <a:rPr b="0"/>
              <a:t> post nei blog pubblicati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25</a:t>
            </a:r>
            <a:r>
              <a:rPr b="0"/>
              <a:t> foto su instagram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21</a:t>
            </a:r>
            <a:r>
              <a:t>.320 </a:t>
            </a:r>
            <a:r>
              <a:rPr b="0"/>
              <a:t>visualizzazioni di pagina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3</a:t>
            </a:r>
            <a:r>
              <a:rPr b="0"/>
              <a:t> video</a:t>
            </a:r>
          </a:p>
        </p:txBody>
      </p:sp>
      <p:pic>
        <p:nvPicPr>
          <p:cNvPr id="391" name="18527909_1336738459695373_1775609299518156876_n.jpg" descr="18527909_1336738459695373_1775609299518156876_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5523" y="4453860"/>
            <a:ext cx="2443907" cy="1832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18588678_1336738499695369_832944858635537674_o.jpg" descr="18588678_1336738499695369_832944858635537674_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73575" y="4418536"/>
            <a:ext cx="2756124" cy="1835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18623357_1339256589443560_9102766604031781314_o.jpg" descr="18623357_1339256589443560_9102766604031781314_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5319" y="4419882"/>
            <a:ext cx="2756124" cy="1832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#IbizaTravel"/>
          <p:cNvSpPr txBox="1"/>
          <p:nvPr>
            <p:ph type="title"/>
          </p:nvPr>
        </p:nvSpPr>
        <p:spPr>
          <a:xfrm>
            <a:off x="1059627" y="900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#IbizaTravel </a:t>
            </a:r>
          </a:p>
        </p:txBody>
      </p:sp>
      <p:sp>
        <p:nvSpPr>
          <p:cNvPr id="396" name="Ibiza, Spagna: aprile 2017…"/>
          <p:cNvSpPr txBox="1"/>
          <p:nvPr>
            <p:ph type="body" idx="1"/>
          </p:nvPr>
        </p:nvSpPr>
        <p:spPr>
          <a:xfrm>
            <a:off x="791891" y="1921864"/>
            <a:ext cx="7273119" cy="3884577"/>
          </a:xfrm>
          <a:prstGeom prst="rect">
            <a:avLst/>
          </a:prstGeom>
        </p:spPr>
        <p:txBody>
          <a:bodyPr/>
          <a:lstStyle/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Ibiza, Spagna</a:t>
            </a:r>
            <a:r>
              <a:rPr b="0"/>
              <a:t>: </a:t>
            </a:r>
            <a:r>
              <a:rPr b="0" u="sng"/>
              <a:t>aprile 2017</a:t>
            </a:r>
            <a:endParaRPr u="sng"/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Clienti</a:t>
            </a:r>
            <a:r>
              <a:rPr b="0"/>
              <a:t>: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Homeaway</a:t>
            </a:r>
            <a:r>
              <a:rPr b="0"/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Ente della Spagna</a:t>
            </a:r>
            <a:r>
              <a:rPr b="0"/>
              <a:t> e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4funkyflavours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5</a:t>
            </a:r>
            <a:r>
              <a:rPr b="0"/>
              <a:t> giorni di viaggio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6</a:t>
            </a:r>
            <a:r>
              <a:rPr b="0"/>
              <a:t> post nei blog pubblicati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21</a:t>
            </a:r>
            <a:r>
              <a:rPr b="0"/>
              <a:t> foto su instagram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16.450 </a:t>
            </a:r>
            <a:r>
              <a:rPr b="0"/>
              <a:t>visualizzazioni di pagina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5</a:t>
            </a:r>
            <a:r>
              <a:rPr b="0"/>
              <a:t> video</a:t>
            </a:r>
          </a:p>
        </p:txBody>
      </p:sp>
      <p:pic>
        <p:nvPicPr>
          <p:cNvPr id="397" name="image11.jpeg" descr="image1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8441" y="4479102"/>
            <a:ext cx="2460016" cy="1638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12.jpeg" descr="image1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0612" y="4443236"/>
            <a:ext cx="2567721" cy="171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13.jpeg" descr="image1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68568" y="4501400"/>
            <a:ext cx="2833446" cy="1593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#OlandainViaggio"/>
          <p:cNvSpPr txBox="1"/>
          <p:nvPr>
            <p:ph type="title"/>
          </p:nvPr>
        </p:nvSpPr>
        <p:spPr>
          <a:xfrm>
            <a:off x="1059627" y="900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#OlandainViaggio</a:t>
            </a:r>
          </a:p>
        </p:txBody>
      </p:sp>
      <p:sp>
        <p:nvSpPr>
          <p:cNvPr id="402" name="Amsterdam, Olanda: dicembre 2016…"/>
          <p:cNvSpPr txBox="1"/>
          <p:nvPr>
            <p:ph type="body" idx="1"/>
          </p:nvPr>
        </p:nvSpPr>
        <p:spPr>
          <a:xfrm>
            <a:off x="791891" y="1921864"/>
            <a:ext cx="7273119" cy="3884577"/>
          </a:xfrm>
          <a:prstGeom prst="rect">
            <a:avLst/>
          </a:prstGeom>
        </p:spPr>
        <p:txBody>
          <a:bodyPr/>
          <a:lstStyle/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Amsterdam, Olanda</a:t>
            </a:r>
            <a:r>
              <a:rPr b="0"/>
              <a:t>: </a:t>
            </a:r>
            <a:r>
              <a:rPr b="0" u="sng"/>
              <a:t>dicembre 2016</a:t>
            </a:r>
            <a:endParaRPr u="sng"/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Clienti</a:t>
            </a:r>
            <a:r>
              <a:rPr b="0"/>
              <a:t>: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Olanda Turismo</a:t>
            </a:r>
            <a:r>
              <a:rPr b="0"/>
              <a:t>,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KLM</a:t>
            </a:r>
            <a:r>
              <a:rPr b="0"/>
              <a:t> e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Ente del Turismo Delft</a:t>
            </a:r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None/>
              <a:defRPr sz="1700">
                <a:solidFill>
                  <a:srgbClr val="000000"/>
                </a:solidFill>
              </a:defRPr>
            </a:pPr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5</a:t>
            </a:r>
            <a:r>
              <a:rPr b="0"/>
              <a:t> giorni di viaggio</a:t>
            </a:r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6 </a:t>
            </a:r>
            <a:r>
              <a:rPr b="0"/>
              <a:t>post nei blog pubblicati</a:t>
            </a:r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22</a:t>
            </a:r>
            <a:r>
              <a:rPr b="0"/>
              <a:t> foto su instagram</a:t>
            </a:r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8.612</a:t>
            </a:r>
            <a:r>
              <a:rPr b="0"/>
              <a:t> visualizzazioni di pagina</a:t>
            </a:r>
          </a:p>
          <a:p>
            <a:pPr marL="0" indent="65836" defTabSz="877822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700">
                <a:solidFill>
                  <a:srgbClr val="000000"/>
                </a:solidFill>
              </a:defRPr>
            </a:pPr>
            <a:r>
              <a:t>3</a:t>
            </a:r>
            <a:r>
              <a:rPr b="0"/>
              <a:t> video</a:t>
            </a:r>
          </a:p>
        </p:txBody>
      </p:sp>
      <p:pic>
        <p:nvPicPr>
          <p:cNvPr id="403" name="image5.jpeg" descr="image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199" y="4461007"/>
            <a:ext cx="2516355" cy="1677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14.jpeg" descr="image1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49051" y="4461007"/>
            <a:ext cx="2524243" cy="1677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15.jpeg" descr="image1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96790" y="4461007"/>
            <a:ext cx="2519504" cy="1677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#AzzorreFamily"/>
          <p:cNvSpPr txBox="1"/>
          <p:nvPr>
            <p:ph type="title"/>
          </p:nvPr>
        </p:nvSpPr>
        <p:spPr>
          <a:xfrm>
            <a:off x="1059627" y="900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#AzzorreFamily</a:t>
            </a:r>
          </a:p>
        </p:txBody>
      </p:sp>
      <p:sp>
        <p:nvSpPr>
          <p:cNvPr id="408" name="Azzorre, Portogallo: maggio 2016…"/>
          <p:cNvSpPr txBox="1"/>
          <p:nvPr>
            <p:ph type="body" idx="1"/>
          </p:nvPr>
        </p:nvSpPr>
        <p:spPr>
          <a:xfrm>
            <a:off x="728391" y="1909164"/>
            <a:ext cx="7273119" cy="3884577"/>
          </a:xfrm>
          <a:prstGeom prst="rect">
            <a:avLst/>
          </a:prstGeom>
        </p:spPr>
        <p:txBody>
          <a:bodyPr/>
          <a:lstStyle/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Azzorre, Portogallo</a:t>
            </a:r>
            <a:r>
              <a:rPr b="0"/>
              <a:t>: </a:t>
            </a:r>
            <a:r>
              <a:rPr b="0" u="sng"/>
              <a:t>maggio 2016</a:t>
            </a:r>
            <a:endParaRPr u="sng"/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Clienti</a:t>
            </a:r>
            <a:r>
              <a:rPr b="0"/>
              <a:t>: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Tap Portugal</a:t>
            </a:r>
            <a:r>
              <a:rPr b="0"/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Ente del Turismo del Portogallo</a:t>
            </a:r>
            <a:r>
              <a:rPr b="0"/>
              <a:t> e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Azzorre</a:t>
            </a:r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None/>
              <a:defRPr sz="1600">
                <a:solidFill>
                  <a:srgbClr val="000000"/>
                </a:solidFill>
              </a:defRPr>
            </a:pPr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8</a:t>
            </a:r>
            <a:r>
              <a:rPr b="0"/>
              <a:t> giorni di viaggio</a:t>
            </a:r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8</a:t>
            </a:r>
            <a:r>
              <a:rPr b="0"/>
              <a:t> post nei blog pubblicati</a:t>
            </a:r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36</a:t>
            </a:r>
            <a:r>
              <a:rPr b="0"/>
              <a:t> foto su instagram </a:t>
            </a:r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23.800</a:t>
            </a:r>
            <a:r>
              <a:rPr b="0"/>
              <a:t> visualizzazioni di pagina</a:t>
            </a:r>
          </a:p>
          <a:p>
            <a:pPr marL="0" indent="62407" defTabSz="832102">
              <a:lnSpc>
                <a:spcPct val="80000"/>
              </a:lnSpc>
              <a:spcBef>
                <a:spcPts val="300"/>
              </a:spcBef>
              <a:buSzTx/>
              <a:buFont typeface="Century Gothic"/>
              <a:buNone/>
              <a:defRPr b="1" sz="1600">
                <a:solidFill>
                  <a:srgbClr val="000000"/>
                </a:solidFill>
              </a:defRPr>
            </a:pPr>
            <a:r>
              <a:t>1</a:t>
            </a:r>
            <a:r>
              <a:rPr b="0"/>
              <a:t> video</a:t>
            </a:r>
          </a:p>
        </p:txBody>
      </p:sp>
      <p:pic>
        <p:nvPicPr>
          <p:cNvPr id="409" name="image16.jpeg" descr="image1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212" y="4201757"/>
            <a:ext cx="2574927" cy="193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17.jpeg" descr="image1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84537" y="4201757"/>
            <a:ext cx="2574927" cy="193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18.jpeg" descr="image1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10862" y="4254500"/>
            <a:ext cx="2434281" cy="1825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uppo"/>
          <p:cNvGrpSpPr/>
          <p:nvPr/>
        </p:nvGrpSpPr>
        <p:grpSpPr>
          <a:xfrm>
            <a:off x="1369273" y="2254575"/>
            <a:ext cx="3651532" cy="2607921"/>
            <a:chOff x="0" y="0"/>
            <a:chExt cx="3651530" cy="2607919"/>
          </a:xfrm>
        </p:grpSpPr>
        <p:pic>
          <p:nvPicPr>
            <p:cNvPr id="287" name="image2.jpeg" descr="image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245130" cy="2163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51532" cy="2607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ruppo"/>
          <p:cNvGrpSpPr/>
          <p:nvPr/>
        </p:nvGrpSpPr>
        <p:grpSpPr>
          <a:xfrm>
            <a:off x="216693" y="100259"/>
            <a:ext cx="4330944" cy="2652059"/>
            <a:chOff x="0" y="0"/>
            <a:chExt cx="4330943" cy="2652057"/>
          </a:xfrm>
        </p:grpSpPr>
        <p:pic>
          <p:nvPicPr>
            <p:cNvPr id="290" name="image3.jpeg" descr="image3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924545" cy="2207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image2.png" descr="image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330944" cy="2652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" name="Gruppo"/>
          <p:cNvGrpSpPr/>
          <p:nvPr/>
        </p:nvGrpSpPr>
        <p:grpSpPr>
          <a:xfrm>
            <a:off x="4926294" y="3521252"/>
            <a:ext cx="3788946" cy="2981409"/>
            <a:chOff x="-1" y="0"/>
            <a:chExt cx="3788945" cy="2981407"/>
          </a:xfrm>
        </p:grpSpPr>
        <p:pic>
          <p:nvPicPr>
            <p:cNvPr id="293" name="image4.jpeg" descr="image4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200" y="203200"/>
              <a:ext cx="3382544" cy="2536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image3.png" descr="image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3788946" cy="2981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uppo"/>
          <p:cNvGrpSpPr/>
          <p:nvPr/>
        </p:nvGrpSpPr>
        <p:grpSpPr>
          <a:xfrm>
            <a:off x="4775645" y="819314"/>
            <a:ext cx="3902030" cy="2774924"/>
            <a:chOff x="0" y="0"/>
            <a:chExt cx="3902028" cy="2774922"/>
          </a:xfrm>
        </p:grpSpPr>
        <p:pic>
          <p:nvPicPr>
            <p:cNvPr id="296" name="image5.jpeg" descr="image5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199" y="203200"/>
              <a:ext cx="3495629" cy="2330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mage4.png" descr="image4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3902030" cy="2774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1" name="Gruppo"/>
          <p:cNvGrpSpPr/>
          <p:nvPr/>
        </p:nvGrpSpPr>
        <p:grpSpPr>
          <a:xfrm>
            <a:off x="483196" y="4314120"/>
            <a:ext cx="3125446" cy="2255429"/>
            <a:chOff x="-1" y="0"/>
            <a:chExt cx="3125444" cy="2255428"/>
          </a:xfrm>
        </p:grpSpPr>
        <p:pic>
          <p:nvPicPr>
            <p:cNvPr id="299" name="image6.jpeg" descr="image6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3200" y="203200"/>
              <a:ext cx="2719043" cy="1810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age5.png" descr="image5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" y="-1"/>
              <a:ext cx="3125446" cy="2255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#PolineasiaTravel"/>
          <p:cNvSpPr txBox="1"/>
          <p:nvPr>
            <p:ph type="title"/>
          </p:nvPr>
        </p:nvSpPr>
        <p:spPr>
          <a:xfrm>
            <a:off x="1059627" y="732266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#PolineasiaTravel</a:t>
            </a:r>
          </a:p>
        </p:txBody>
      </p:sp>
      <p:sp>
        <p:nvSpPr>
          <p:cNvPr id="414" name="Polinesia, Oceania: maggio 2015…"/>
          <p:cNvSpPr txBox="1"/>
          <p:nvPr>
            <p:ph type="body" idx="1"/>
          </p:nvPr>
        </p:nvSpPr>
        <p:spPr>
          <a:xfrm>
            <a:off x="565822" y="1616246"/>
            <a:ext cx="8012356" cy="3884578"/>
          </a:xfrm>
          <a:prstGeom prst="rect">
            <a:avLst/>
          </a:prstGeom>
        </p:spPr>
        <p:txBody>
          <a:bodyPr/>
          <a:lstStyle/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Polinesia, Oceania</a:t>
            </a:r>
            <a:r>
              <a:rPr b="0"/>
              <a:t>: </a:t>
            </a:r>
            <a:r>
              <a:rPr b="0" u="sng"/>
              <a:t>maggio 2015</a:t>
            </a:r>
            <a:endParaRPr u="sng"/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Clienti</a:t>
            </a:r>
            <a:r>
              <a:rPr b="0"/>
              <a:t>: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Air Tahiti Nui</a:t>
            </a:r>
            <a:r>
              <a:rPr b="0"/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Ente del Turismo della Polinesia Francese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10</a:t>
            </a:r>
            <a:r>
              <a:rPr b="0"/>
              <a:t> giorni di viaggio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8</a:t>
            </a:r>
            <a:r>
              <a:rPr b="0"/>
              <a:t> post nei blog pubblicati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42</a:t>
            </a:r>
            <a:r>
              <a:rPr b="0"/>
              <a:t> foto su instagram 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14.020</a:t>
            </a:r>
            <a:r>
              <a:rPr b="0"/>
              <a:t> visualizzazioni di pagina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3</a:t>
            </a:r>
            <a:r>
              <a:rPr b="0"/>
              <a:t> video</a:t>
            </a:r>
          </a:p>
        </p:txBody>
      </p:sp>
      <p:pic>
        <p:nvPicPr>
          <p:cNvPr id="415" name="image19.jpeg" descr="image1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280" y="4482608"/>
            <a:ext cx="2311751" cy="1726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20.jpeg" descr="image2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60407" y="4482608"/>
            <a:ext cx="2604037" cy="172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21.jpeg" descr="image2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49817" y="4482608"/>
            <a:ext cx="3064953" cy="1726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#MauritiusMagia"/>
          <p:cNvSpPr txBox="1"/>
          <p:nvPr>
            <p:ph type="title"/>
          </p:nvPr>
        </p:nvSpPr>
        <p:spPr>
          <a:xfrm>
            <a:off x="1059627" y="732266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#MauritiusMagia</a:t>
            </a:r>
          </a:p>
        </p:txBody>
      </p:sp>
      <p:sp>
        <p:nvSpPr>
          <p:cNvPr id="420" name="Mauritius, Africa: dicembre 2013…"/>
          <p:cNvSpPr txBox="1"/>
          <p:nvPr>
            <p:ph type="body" idx="1"/>
          </p:nvPr>
        </p:nvSpPr>
        <p:spPr>
          <a:xfrm>
            <a:off x="565822" y="1616246"/>
            <a:ext cx="8012356" cy="3884578"/>
          </a:xfrm>
          <a:prstGeom prst="rect">
            <a:avLst/>
          </a:prstGeom>
        </p:spPr>
        <p:txBody>
          <a:bodyPr/>
          <a:lstStyle/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Mauritius, Africa</a:t>
            </a:r>
            <a:r>
              <a:rPr b="0"/>
              <a:t>: </a:t>
            </a:r>
            <a:r>
              <a:rPr b="0" u="sng"/>
              <a:t>dicembre 2013</a:t>
            </a:r>
            <a:endParaRPr u="sng"/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Clienti</a:t>
            </a:r>
            <a:r>
              <a:rPr b="0"/>
              <a:t>: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Beach Comber</a:t>
            </a:r>
            <a:r>
              <a:rPr b="0"/>
              <a:t>, </a:t>
            </a:r>
            <a:r>
              <a:rPr b="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Ente del Turismo Mauritius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10</a:t>
            </a:r>
            <a:r>
              <a:rPr b="0"/>
              <a:t> giorni di viaggio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10</a:t>
            </a:r>
            <a:r>
              <a:rPr b="0"/>
              <a:t> post nei blog pubblicati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59</a:t>
            </a:r>
            <a:r>
              <a:rPr b="0"/>
              <a:t> foto su instagram 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3.800</a:t>
            </a:r>
            <a:r>
              <a:rPr b="0"/>
              <a:t> visualizzazioni di pagina</a:t>
            </a:r>
          </a:p>
          <a:p>
            <a:pPr marL="0" indent="68580">
              <a:lnSpc>
                <a:spcPct val="80000"/>
              </a:lnSpc>
              <a:spcBef>
                <a:spcPts val="400"/>
              </a:spcBef>
              <a:buSzTx/>
              <a:buFont typeface="Century Gothic"/>
              <a:buNone/>
              <a:defRPr b="1" sz="1800">
                <a:solidFill>
                  <a:srgbClr val="000000"/>
                </a:solidFill>
              </a:defRPr>
            </a:pPr>
            <a:r>
              <a:t>1</a:t>
            </a:r>
            <a:r>
              <a:rPr b="0"/>
              <a:t> video</a:t>
            </a:r>
          </a:p>
        </p:txBody>
      </p:sp>
      <p:pic>
        <p:nvPicPr>
          <p:cNvPr id="421" name="image22.jpeg" descr="image2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0904" y="4288899"/>
            <a:ext cx="2622191" cy="17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23.jpeg" descr="image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097" y="4289850"/>
            <a:ext cx="2622191" cy="1744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24.jpeg" descr="image2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8712" y="4304622"/>
            <a:ext cx="2574982" cy="1714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ruppo"/>
          <p:cNvGrpSpPr/>
          <p:nvPr/>
        </p:nvGrpSpPr>
        <p:grpSpPr>
          <a:xfrm>
            <a:off x="-35776" y="4465547"/>
            <a:ext cx="2989995" cy="2414845"/>
            <a:chOff x="-1" y="0"/>
            <a:chExt cx="2989993" cy="2414843"/>
          </a:xfrm>
        </p:grpSpPr>
        <p:pic>
          <p:nvPicPr>
            <p:cNvPr id="425" name="image25.jpeg" descr="image25.jpeg"/>
            <p:cNvPicPr>
              <a:picLocks noChangeAspect="1"/>
            </p:cNvPicPr>
            <p:nvPr/>
          </p:nvPicPr>
          <p:blipFill>
            <a:blip r:embed="rId2">
              <a:alphaModFix amt="59639"/>
              <a:extLst/>
            </a:blip>
            <a:stretch>
              <a:fillRect/>
            </a:stretch>
          </p:blipFill>
          <p:spPr>
            <a:xfrm rot="20961815">
              <a:off x="357091" y="433621"/>
              <a:ext cx="2268776" cy="1510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image44.png" descr="image44.png"/>
            <p:cNvPicPr>
              <a:picLocks noChangeAspect="1"/>
            </p:cNvPicPr>
            <p:nvPr/>
          </p:nvPicPr>
          <p:blipFill>
            <a:blip r:embed="rId3">
              <a:alphaModFix amt="59639"/>
              <a:extLst/>
            </a:blip>
            <a:stretch>
              <a:fillRect/>
            </a:stretch>
          </p:blipFill>
          <p:spPr>
            <a:xfrm rot="20961815">
              <a:off x="157408" y="230094"/>
              <a:ext cx="2675175" cy="1954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0" name="Gruppo"/>
          <p:cNvGrpSpPr/>
          <p:nvPr/>
        </p:nvGrpSpPr>
        <p:grpSpPr>
          <a:xfrm>
            <a:off x="6573587" y="4155093"/>
            <a:ext cx="2557707" cy="2778101"/>
            <a:chOff x="0" y="0"/>
            <a:chExt cx="2557705" cy="2778099"/>
          </a:xfrm>
        </p:grpSpPr>
        <p:pic>
          <p:nvPicPr>
            <p:cNvPr id="428" name="image26.jpeg" descr="image26.jpeg"/>
            <p:cNvPicPr>
              <a:picLocks noChangeAspect="1"/>
            </p:cNvPicPr>
            <p:nvPr/>
          </p:nvPicPr>
          <p:blipFill>
            <a:blip r:embed="rId4">
              <a:alphaModFix amt="60000"/>
              <a:extLst/>
            </a:blip>
            <a:stretch>
              <a:fillRect/>
            </a:stretch>
          </p:blipFill>
          <p:spPr>
            <a:xfrm rot="408946">
              <a:off x="347319" y="329342"/>
              <a:ext cx="1867588" cy="2081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image45.png" descr="image45.png"/>
            <p:cNvPicPr>
              <a:picLocks noChangeAspect="1"/>
            </p:cNvPicPr>
            <p:nvPr/>
          </p:nvPicPr>
          <p:blipFill>
            <a:blip r:embed="rId5">
              <a:alphaModFix amt="60000"/>
              <a:extLst/>
            </a:blip>
            <a:stretch>
              <a:fillRect/>
            </a:stretch>
          </p:blipFill>
          <p:spPr>
            <a:xfrm rot="408946">
              <a:off x="141858" y="126009"/>
              <a:ext cx="2273988" cy="2526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1" name="Zurigo 2009"/>
          <p:cNvSpPr txBox="1"/>
          <p:nvPr/>
        </p:nvSpPr>
        <p:spPr>
          <a:xfrm>
            <a:off x="7278651" y="4705510"/>
            <a:ext cx="15031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CDF7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Zurigo 2009</a:t>
            </a:r>
          </a:p>
        </p:txBody>
      </p:sp>
      <p:grpSp>
        <p:nvGrpSpPr>
          <p:cNvPr id="434" name="Gruppo"/>
          <p:cNvGrpSpPr/>
          <p:nvPr/>
        </p:nvGrpSpPr>
        <p:grpSpPr>
          <a:xfrm>
            <a:off x="4956009" y="334306"/>
            <a:ext cx="3002385" cy="2235356"/>
            <a:chOff x="0" y="0"/>
            <a:chExt cx="3002383" cy="2235355"/>
          </a:xfrm>
        </p:grpSpPr>
        <p:pic>
          <p:nvPicPr>
            <p:cNvPr id="432" name="image27.jpeg" descr="image27.jpeg"/>
            <p:cNvPicPr>
              <a:picLocks noChangeAspect="1"/>
            </p:cNvPicPr>
            <p:nvPr/>
          </p:nvPicPr>
          <p:blipFill>
            <a:blip r:embed="rId6">
              <a:alphaModFix amt="59752"/>
              <a:extLst/>
            </a:blip>
            <a:stretch>
              <a:fillRect/>
            </a:stretch>
          </p:blipFill>
          <p:spPr>
            <a:xfrm rot="21428170">
              <a:off x="252722" y="274397"/>
              <a:ext cx="2495035" cy="1648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image46.png" descr="image46.png"/>
            <p:cNvPicPr>
              <a:picLocks noChangeAspect="1"/>
            </p:cNvPicPr>
            <p:nvPr/>
          </p:nvPicPr>
          <p:blipFill>
            <a:blip r:embed="rId7">
              <a:alphaModFix amt="59752"/>
              <a:extLst/>
            </a:blip>
            <a:stretch>
              <a:fillRect/>
            </a:stretch>
          </p:blipFill>
          <p:spPr>
            <a:xfrm rot="21428170">
              <a:off x="50473" y="71174"/>
              <a:ext cx="2901437" cy="2093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5" name="Umbria 2009"/>
          <p:cNvSpPr txBox="1"/>
          <p:nvPr/>
        </p:nvSpPr>
        <p:spPr>
          <a:xfrm>
            <a:off x="6127003" y="715672"/>
            <a:ext cx="152231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C66B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Umbria 2009</a:t>
            </a:r>
          </a:p>
        </p:txBody>
      </p:sp>
      <p:sp>
        <p:nvSpPr>
          <p:cNvPr id="436" name="Giappone 2015"/>
          <p:cNvSpPr txBox="1"/>
          <p:nvPr/>
        </p:nvSpPr>
        <p:spPr>
          <a:xfrm>
            <a:off x="573781" y="5198881"/>
            <a:ext cx="165775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A674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Giappone 2015</a:t>
            </a:r>
          </a:p>
        </p:txBody>
      </p:sp>
      <p:grpSp>
        <p:nvGrpSpPr>
          <p:cNvPr id="439" name="Gruppo"/>
          <p:cNvGrpSpPr/>
          <p:nvPr/>
        </p:nvGrpSpPr>
        <p:grpSpPr>
          <a:xfrm>
            <a:off x="257552" y="1561498"/>
            <a:ext cx="2551225" cy="2184946"/>
            <a:chOff x="0" y="0"/>
            <a:chExt cx="2551223" cy="2184945"/>
          </a:xfrm>
        </p:grpSpPr>
        <p:pic>
          <p:nvPicPr>
            <p:cNvPr id="437" name="image28.jpeg" descr="image28.jpeg"/>
            <p:cNvPicPr>
              <a:picLocks noChangeAspect="1"/>
            </p:cNvPicPr>
            <p:nvPr/>
          </p:nvPicPr>
          <p:blipFill>
            <a:blip r:embed="rId8">
              <a:alphaModFix amt="59835"/>
              <a:extLst/>
            </a:blip>
            <a:stretch>
              <a:fillRect/>
            </a:stretch>
          </p:blipFill>
          <p:spPr>
            <a:xfrm rot="510275">
              <a:off x="331289" y="363276"/>
              <a:ext cx="1894279" cy="1420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age47.png" descr="image47.png"/>
            <p:cNvPicPr>
              <a:picLocks noChangeAspect="1"/>
            </p:cNvPicPr>
            <p:nvPr/>
          </p:nvPicPr>
          <p:blipFill>
            <a:blip r:embed="rId9">
              <a:alphaModFix amt="59835"/>
              <a:extLst/>
            </a:blip>
            <a:stretch>
              <a:fillRect/>
            </a:stretch>
          </p:blipFill>
          <p:spPr>
            <a:xfrm rot="510275">
              <a:off x="125272" y="159866"/>
              <a:ext cx="2300679" cy="1865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0" name="Giordania 2014"/>
          <p:cNvSpPr txBox="1"/>
          <p:nvPr/>
        </p:nvSpPr>
        <p:spPr>
          <a:xfrm>
            <a:off x="683992" y="2847779"/>
            <a:ext cx="169833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Giordania 2014</a:t>
            </a:r>
          </a:p>
        </p:txBody>
      </p:sp>
      <p:grpSp>
        <p:nvGrpSpPr>
          <p:cNvPr id="443" name="Gruppo"/>
          <p:cNvGrpSpPr/>
          <p:nvPr/>
        </p:nvGrpSpPr>
        <p:grpSpPr>
          <a:xfrm>
            <a:off x="-68711" y="-213485"/>
            <a:ext cx="2558703" cy="2588553"/>
            <a:chOff x="0" y="0"/>
            <a:chExt cx="2558702" cy="2588552"/>
          </a:xfrm>
        </p:grpSpPr>
        <p:pic>
          <p:nvPicPr>
            <p:cNvPr id="441" name="image29.jpeg" descr="image29.jpeg"/>
            <p:cNvPicPr>
              <a:picLocks noChangeAspect="1"/>
            </p:cNvPicPr>
            <p:nvPr/>
          </p:nvPicPr>
          <p:blipFill>
            <a:blip r:embed="rId10">
              <a:alphaModFix amt="60016"/>
              <a:extLst/>
            </a:blip>
            <a:stretch>
              <a:fillRect/>
            </a:stretch>
          </p:blipFill>
          <p:spPr>
            <a:xfrm rot="20918481">
              <a:off x="395361" y="395360"/>
              <a:ext cx="1760475" cy="1760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image48.png" descr="image48.png"/>
            <p:cNvPicPr>
              <a:picLocks noChangeAspect="1"/>
            </p:cNvPicPr>
            <p:nvPr/>
          </p:nvPicPr>
          <p:blipFill>
            <a:blip r:embed="rId11">
              <a:alphaModFix amt="60016"/>
              <a:extLst/>
            </a:blip>
            <a:stretch>
              <a:fillRect/>
            </a:stretch>
          </p:blipFill>
          <p:spPr>
            <a:xfrm rot="20918481">
              <a:off x="195913" y="191787"/>
              <a:ext cx="2166875" cy="2204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4" name="Cuba 2016"/>
          <p:cNvSpPr txBox="1"/>
          <p:nvPr/>
        </p:nvSpPr>
        <p:spPr>
          <a:xfrm>
            <a:off x="582495" y="386079"/>
            <a:ext cx="12562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Cuba 2016</a:t>
            </a:r>
          </a:p>
        </p:txBody>
      </p:sp>
      <p:grpSp>
        <p:nvGrpSpPr>
          <p:cNvPr id="447" name="Gruppo"/>
          <p:cNvGrpSpPr/>
          <p:nvPr/>
        </p:nvGrpSpPr>
        <p:grpSpPr>
          <a:xfrm>
            <a:off x="4479089" y="4109210"/>
            <a:ext cx="3188094" cy="2869865"/>
            <a:chOff x="0" y="0"/>
            <a:chExt cx="3188093" cy="2869864"/>
          </a:xfrm>
        </p:grpSpPr>
        <p:pic>
          <p:nvPicPr>
            <p:cNvPr id="445" name="image30.jpeg" descr="image30.jpeg"/>
            <p:cNvPicPr>
              <a:picLocks noChangeAspect="1"/>
            </p:cNvPicPr>
            <p:nvPr/>
          </p:nvPicPr>
          <p:blipFill>
            <a:blip r:embed="rId12">
              <a:alphaModFix amt="59620"/>
              <a:extLst/>
            </a:blip>
            <a:stretch>
              <a:fillRect/>
            </a:stretch>
          </p:blipFill>
          <p:spPr>
            <a:xfrm rot="20440587">
              <a:off x="472871" y="580800"/>
              <a:ext cx="2229743" cy="167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image49.png" descr="image49.png"/>
            <p:cNvPicPr>
              <a:picLocks noChangeAspect="1"/>
            </p:cNvPicPr>
            <p:nvPr/>
          </p:nvPicPr>
          <p:blipFill>
            <a:blip r:embed="rId13">
              <a:alphaModFix amt="59620"/>
              <a:extLst/>
            </a:blip>
            <a:stretch>
              <a:fillRect/>
            </a:stretch>
          </p:blipFill>
          <p:spPr>
            <a:xfrm rot="20440587">
              <a:off x="275974" y="376527"/>
              <a:ext cx="2636144" cy="2116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8" name="Australia 2016"/>
          <p:cNvSpPr txBox="1"/>
          <p:nvPr/>
        </p:nvSpPr>
        <p:spPr>
          <a:xfrm>
            <a:off x="5427335" y="4705510"/>
            <a:ext cx="163547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35353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Australia 2016</a:t>
            </a:r>
          </a:p>
        </p:txBody>
      </p:sp>
      <p:grpSp>
        <p:nvGrpSpPr>
          <p:cNvPr id="451" name="Gruppo"/>
          <p:cNvGrpSpPr/>
          <p:nvPr/>
        </p:nvGrpSpPr>
        <p:grpSpPr>
          <a:xfrm>
            <a:off x="2147274" y="65029"/>
            <a:ext cx="2559464" cy="2123756"/>
            <a:chOff x="0" y="0"/>
            <a:chExt cx="2559463" cy="2123755"/>
          </a:xfrm>
        </p:grpSpPr>
        <p:pic>
          <p:nvPicPr>
            <p:cNvPr id="449" name="image31.jpeg" descr="image31.jpeg"/>
            <p:cNvPicPr>
              <a:picLocks noChangeAspect="1"/>
            </p:cNvPicPr>
            <p:nvPr/>
          </p:nvPicPr>
          <p:blipFill>
            <a:blip r:embed="rId14">
              <a:alphaModFix amt="60355"/>
              <a:extLst/>
            </a:blip>
            <a:stretch>
              <a:fillRect/>
            </a:stretch>
          </p:blipFill>
          <p:spPr>
            <a:xfrm rot="232275">
              <a:off x="268011" y="283114"/>
              <a:ext cx="2026013" cy="1519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image50.png" descr="image50.png"/>
            <p:cNvPicPr>
              <a:picLocks noChangeAspect="1"/>
            </p:cNvPicPr>
            <p:nvPr/>
          </p:nvPicPr>
          <p:blipFill>
            <a:blip r:embed="rId15">
              <a:alphaModFix amt="60355"/>
              <a:extLst/>
            </a:blip>
            <a:stretch>
              <a:fillRect/>
            </a:stretch>
          </p:blipFill>
          <p:spPr>
            <a:xfrm rot="232275">
              <a:off x="63524" y="79871"/>
              <a:ext cx="2432414" cy="1964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" name="Oman 2015"/>
          <p:cNvSpPr txBox="1"/>
          <p:nvPr/>
        </p:nvSpPr>
        <p:spPr>
          <a:xfrm>
            <a:off x="2757571" y="386079"/>
            <a:ext cx="133886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35353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Oman 2015</a:t>
            </a:r>
          </a:p>
        </p:txBody>
      </p:sp>
      <p:grpSp>
        <p:nvGrpSpPr>
          <p:cNvPr id="455" name="Gruppo"/>
          <p:cNvGrpSpPr/>
          <p:nvPr/>
        </p:nvGrpSpPr>
        <p:grpSpPr>
          <a:xfrm>
            <a:off x="5966156" y="1201944"/>
            <a:ext cx="2950456" cy="2551034"/>
            <a:chOff x="0" y="0"/>
            <a:chExt cx="2950454" cy="2551033"/>
          </a:xfrm>
        </p:grpSpPr>
        <p:pic>
          <p:nvPicPr>
            <p:cNvPr id="453" name="image32.jpeg" descr="image32.jpeg"/>
            <p:cNvPicPr>
              <a:picLocks noChangeAspect="1"/>
            </p:cNvPicPr>
            <p:nvPr/>
          </p:nvPicPr>
          <p:blipFill>
            <a:blip r:embed="rId16">
              <a:alphaModFix amt="59780"/>
              <a:extLst/>
            </a:blip>
            <a:stretch>
              <a:fillRect/>
            </a:stretch>
          </p:blipFill>
          <p:spPr>
            <a:xfrm rot="560528">
              <a:off x="363447" y="403144"/>
              <a:ext cx="2229743" cy="1707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image51.png" descr="image51.png"/>
            <p:cNvPicPr>
              <a:picLocks noChangeAspect="1"/>
            </p:cNvPicPr>
            <p:nvPr/>
          </p:nvPicPr>
          <p:blipFill>
            <a:blip r:embed="rId17">
              <a:alphaModFix amt="59780"/>
              <a:extLst/>
            </a:blip>
            <a:stretch>
              <a:fillRect/>
            </a:stretch>
          </p:blipFill>
          <p:spPr>
            <a:xfrm rot="560528">
              <a:off x="157155" y="199692"/>
              <a:ext cx="2636144" cy="2151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" name="New York 2014"/>
          <p:cNvSpPr txBox="1"/>
          <p:nvPr/>
        </p:nvSpPr>
        <p:spPr>
          <a:xfrm>
            <a:off x="6564128" y="1841737"/>
            <a:ext cx="17011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New York 2014</a:t>
            </a:r>
          </a:p>
        </p:txBody>
      </p:sp>
      <p:grpSp>
        <p:nvGrpSpPr>
          <p:cNvPr id="459" name="Gruppo"/>
          <p:cNvGrpSpPr/>
          <p:nvPr/>
        </p:nvGrpSpPr>
        <p:grpSpPr>
          <a:xfrm>
            <a:off x="2580670" y="1289560"/>
            <a:ext cx="3187151" cy="2215763"/>
            <a:chOff x="0" y="0"/>
            <a:chExt cx="3187150" cy="2215762"/>
          </a:xfrm>
        </p:grpSpPr>
        <p:pic>
          <p:nvPicPr>
            <p:cNvPr id="457" name="image33.jpeg" descr="image33.jpeg"/>
            <p:cNvPicPr>
              <a:picLocks noChangeAspect="1"/>
            </p:cNvPicPr>
            <p:nvPr/>
          </p:nvPicPr>
          <p:blipFill>
            <a:blip r:embed="rId18">
              <a:alphaModFix amt="60441"/>
              <a:extLst/>
            </a:blip>
            <a:stretch>
              <a:fillRect/>
            </a:stretch>
          </p:blipFill>
          <p:spPr>
            <a:xfrm rot="21251125">
              <a:off x="290835" y="350727"/>
              <a:ext cx="2601620" cy="1476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image52.png" descr="image52.png"/>
            <p:cNvPicPr>
              <a:picLocks noChangeAspect="1"/>
            </p:cNvPicPr>
            <p:nvPr/>
          </p:nvPicPr>
          <p:blipFill>
            <a:blip r:embed="rId19">
              <a:alphaModFix amt="60441"/>
              <a:extLst/>
            </a:blip>
            <a:stretch>
              <a:fillRect/>
            </a:stretch>
          </p:blipFill>
          <p:spPr>
            <a:xfrm rot="21251125">
              <a:off x="89564" y="147428"/>
              <a:ext cx="3008022" cy="1920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0" name="Isole Eolie 2013"/>
          <p:cNvSpPr txBox="1"/>
          <p:nvPr/>
        </p:nvSpPr>
        <p:spPr>
          <a:xfrm>
            <a:off x="3310359" y="1704063"/>
            <a:ext cx="172776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35353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Isole Eolie 2013</a:t>
            </a:r>
          </a:p>
        </p:txBody>
      </p:sp>
      <p:grpSp>
        <p:nvGrpSpPr>
          <p:cNvPr id="463" name="Gruppo"/>
          <p:cNvGrpSpPr/>
          <p:nvPr/>
        </p:nvGrpSpPr>
        <p:grpSpPr>
          <a:xfrm>
            <a:off x="2696122" y="4705509"/>
            <a:ext cx="2429360" cy="1961722"/>
            <a:chOff x="0" y="-1"/>
            <a:chExt cx="2429358" cy="1961720"/>
          </a:xfrm>
        </p:grpSpPr>
        <p:pic>
          <p:nvPicPr>
            <p:cNvPr id="461" name="image34.jpeg" descr="image34.jpeg"/>
            <p:cNvPicPr>
              <a:picLocks noChangeAspect="1"/>
            </p:cNvPicPr>
            <p:nvPr/>
          </p:nvPicPr>
          <p:blipFill>
            <a:blip r:embed="rId20">
              <a:alphaModFix amt="60484"/>
              <a:extLst/>
            </a:blip>
            <a:stretch>
              <a:fillRect/>
            </a:stretch>
          </p:blipFill>
          <p:spPr>
            <a:xfrm>
              <a:off x="203200" y="203200"/>
              <a:ext cx="2022958" cy="1517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image53.png" descr="image53.png"/>
            <p:cNvPicPr>
              <a:picLocks noChangeAspect="1"/>
            </p:cNvPicPr>
            <p:nvPr/>
          </p:nvPicPr>
          <p:blipFill>
            <a:blip r:embed="rId21">
              <a:alphaModFix amt="60484"/>
              <a:extLst/>
            </a:blip>
            <a:stretch>
              <a:fillRect/>
            </a:stretch>
          </p:blipFill>
          <p:spPr>
            <a:xfrm>
              <a:off x="-1" y="-1"/>
              <a:ext cx="2429360" cy="1961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4" name="British Virgin Island…"/>
          <p:cNvSpPr txBox="1"/>
          <p:nvPr/>
        </p:nvSpPr>
        <p:spPr>
          <a:xfrm>
            <a:off x="2872892" y="5014731"/>
            <a:ext cx="207581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British Virgin Island </a:t>
            </a:r>
          </a:p>
          <a:p>
            <a:pPr algn="ctr">
              <a:defRPr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2011</a:t>
            </a:r>
          </a:p>
        </p:txBody>
      </p:sp>
      <p:grpSp>
        <p:nvGrpSpPr>
          <p:cNvPr id="467" name="Gruppo"/>
          <p:cNvGrpSpPr/>
          <p:nvPr/>
        </p:nvGrpSpPr>
        <p:grpSpPr>
          <a:xfrm>
            <a:off x="252515" y="3196738"/>
            <a:ext cx="2562755" cy="2099273"/>
            <a:chOff x="0" y="0"/>
            <a:chExt cx="2562753" cy="2099272"/>
          </a:xfrm>
        </p:grpSpPr>
        <p:pic>
          <p:nvPicPr>
            <p:cNvPr id="465" name="image35.jpeg" descr="image35.jpeg"/>
            <p:cNvPicPr>
              <a:picLocks noChangeAspect="1"/>
            </p:cNvPicPr>
            <p:nvPr/>
          </p:nvPicPr>
          <p:blipFill>
            <a:blip r:embed="rId22">
              <a:alphaModFix amt="59630"/>
              <a:extLst/>
            </a:blip>
            <a:stretch>
              <a:fillRect/>
            </a:stretch>
          </p:blipFill>
          <p:spPr>
            <a:xfrm rot="21468538">
              <a:off x="239901" y="250039"/>
              <a:ext cx="2081495" cy="1561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image54.png" descr="image54.png"/>
            <p:cNvPicPr>
              <a:picLocks noChangeAspect="1"/>
            </p:cNvPicPr>
            <p:nvPr/>
          </p:nvPicPr>
          <p:blipFill>
            <a:blip r:embed="rId23">
              <a:alphaModFix amt="59630"/>
              <a:extLst/>
            </a:blip>
            <a:stretch>
              <a:fillRect/>
            </a:stretch>
          </p:blipFill>
          <p:spPr>
            <a:xfrm rot="21468538">
              <a:off x="37429" y="46824"/>
              <a:ext cx="2487895" cy="2005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8" name="Thailandia 2015"/>
          <p:cNvSpPr txBox="1"/>
          <p:nvPr/>
        </p:nvSpPr>
        <p:spPr>
          <a:xfrm>
            <a:off x="539862" y="4483453"/>
            <a:ext cx="193357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535353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Thailandia 2015</a:t>
            </a:r>
          </a:p>
        </p:txBody>
      </p:sp>
      <p:grpSp>
        <p:nvGrpSpPr>
          <p:cNvPr id="471" name="Gruppo"/>
          <p:cNvGrpSpPr/>
          <p:nvPr/>
        </p:nvGrpSpPr>
        <p:grpSpPr>
          <a:xfrm>
            <a:off x="3001494" y="2838780"/>
            <a:ext cx="2742549" cy="2318551"/>
            <a:chOff x="0" y="0"/>
            <a:chExt cx="2742547" cy="2318550"/>
          </a:xfrm>
        </p:grpSpPr>
        <p:pic>
          <p:nvPicPr>
            <p:cNvPr id="469" name="image36.jpeg" descr="image36.jpeg"/>
            <p:cNvPicPr>
              <a:picLocks noChangeAspect="1"/>
            </p:cNvPicPr>
            <p:nvPr/>
          </p:nvPicPr>
          <p:blipFill>
            <a:blip r:embed="rId24">
              <a:alphaModFix amt="59842"/>
              <a:extLst/>
            </a:blip>
            <a:stretch>
              <a:fillRect/>
            </a:stretch>
          </p:blipFill>
          <p:spPr>
            <a:xfrm rot="426541">
              <a:off x="321103" y="350975"/>
              <a:ext cx="2105056" cy="1578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0" name="image55.png" descr="image55.png"/>
            <p:cNvPicPr>
              <a:picLocks noChangeAspect="1"/>
            </p:cNvPicPr>
            <p:nvPr/>
          </p:nvPicPr>
          <p:blipFill>
            <a:blip r:embed="rId25">
              <a:alphaModFix amt="59842"/>
              <a:extLst/>
            </a:blip>
            <a:stretch>
              <a:fillRect/>
            </a:stretch>
          </p:blipFill>
          <p:spPr>
            <a:xfrm rot="426541">
              <a:off x="115545" y="147628"/>
              <a:ext cx="2511457" cy="2023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2" name="GoPro Ambassador"/>
          <p:cNvSpPr txBox="1"/>
          <p:nvPr/>
        </p:nvSpPr>
        <p:spPr>
          <a:xfrm>
            <a:off x="3337145" y="4112500"/>
            <a:ext cx="202351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CDF7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GoPro Ambassador</a:t>
            </a:r>
          </a:p>
        </p:txBody>
      </p:sp>
      <p:grpSp>
        <p:nvGrpSpPr>
          <p:cNvPr id="475" name="Gruppo"/>
          <p:cNvGrpSpPr/>
          <p:nvPr/>
        </p:nvGrpSpPr>
        <p:grpSpPr>
          <a:xfrm>
            <a:off x="5635431" y="2967801"/>
            <a:ext cx="2759329" cy="1893313"/>
            <a:chOff x="0" y="0"/>
            <a:chExt cx="2759328" cy="1893311"/>
          </a:xfrm>
        </p:grpSpPr>
        <p:pic>
          <p:nvPicPr>
            <p:cNvPr id="473" name="image37.jpeg" descr="image37.jpeg"/>
            <p:cNvPicPr>
              <a:picLocks noChangeAspect="1"/>
            </p:cNvPicPr>
            <p:nvPr/>
          </p:nvPicPr>
          <p:blipFill>
            <a:blip r:embed="rId26">
              <a:alphaModFix amt="58480"/>
              <a:extLst/>
            </a:blip>
            <a:stretch>
              <a:fillRect/>
            </a:stretch>
          </p:blipFill>
          <p:spPr>
            <a:xfrm rot="238167">
              <a:off x="260675" y="292809"/>
              <a:ext cx="2240615" cy="1269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image56.png" descr="image56.png"/>
            <p:cNvPicPr>
              <a:picLocks noChangeAspect="1"/>
            </p:cNvPicPr>
            <p:nvPr/>
          </p:nvPicPr>
          <p:blipFill>
            <a:blip r:embed="rId27">
              <a:alphaModFix amt="58480"/>
              <a:extLst/>
            </a:blip>
            <a:stretch>
              <a:fillRect/>
            </a:stretch>
          </p:blipFill>
          <p:spPr>
            <a:xfrm rot="238167">
              <a:off x="56156" y="89563"/>
              <a:ext cx="2647015" cy="1714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6" name="Polinesia 2014"/>
          <p:cNvSpPr txBox="1"/>
          <p:nvPr/>
        </p:nvSpPr>
        <p:spPr>
          <a:xfrm>
            <a:off x="6103870" y="3181984"/>
            <a:ext cx="182244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A674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Polinesia 2014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FedericaPiersimoni il Blog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FedericaPiersimoni il Blog</a:t>
            </a:r>
          </a:p>
        </p:txBody>
      </p:sp>
      <p:sp>
        <p:nvSpPr>
          <p:cNvPr id="479" name="FedericaPiersimoni.it nasce…"/>
          <p:cNvSpPr txBox="1"/>
          <p:nvPr/>
        </p:nvSpPr>
        <p:spPr>
          <a:xfrm>
            <a:off x="939821" y="2176209"/>
            <a:ext cx="7024745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/>
            </a:pPr>
            <a:r>
              <a:t>FedericaPiersimoni.it</a:t>
            </a:r>
            <a:r>
              <a:rPr b="0"/>
              <a:t> nasce</a:t>
            </a:r>
            <a:endParaRPr b="0"/>
          </a:p>
          <a:p>
            <a:pPr/>
            <a:r>
              <a:t>nel 2011 come blog di viaggi</a:t>
            </a:r>
          </a:p>
          <a:p>
            <a:pPr/>
            <a:r>
              <a:t>personale.</a:t>
            </a:r>
          </a:p>
          <a:p>
            <a:pPr/>
          </a:p>
          <a:p>
            <a:pPr/>
            <a:r>
              <a:t>Ad oggi il Blog di </a:t>
            </a:r>
            <a:r>
              <a:rPr b="1"/>
              <a:t>Viaggi e</a:t>
            </a:r>
            <a:endParaRPr b="1"/>
          </a:p>
          <a:p>
            <a:pPr>
              <a:defRPr b="1"/>
            </a:pPr>
            <a:r>
              <a:t>Lifestyle</a:t>
            </a:r>
            <a:r>
              <a:rPr b="0"/>
              <a:t> FedericaPiersimoni.it </a:t>
            </a:r>
            <a:endParaRPr b="0"/>
          </a:p>
          <a:p>
            <a:pPr/>
            <a:r>
              <a:t>spazia dai consigli di luoghi insoliti in cui dormire, ai posti dove mangiare a km zero, fino alle escursioni più divertenti anche legate al mondo dei più piccoli e della famiglia. </a:t>
            </a:r>
          </a:p>
          <a:p>
            <a:pPr/>
          </a:p>
          <a:p>
            <a:pPr/>
            <a:r>
              <a:t>Il filo conduttore dei viaggi è sempre </a:t>
            </a:r>
            <a:r>
              <a:rPr b="1"/>
              <a:t>#viaggidiFederchicca </a:t>
            </a:r>
            <a:r>
              <a:t>che raggiunge sul blog un pubblico di </a:t>
            </a:r>
            <a:r>
              <a:rPr b="1"/>
              <a:t>35 mila utenti al mese</a:t>
            </a:r>
            <a:r>
              <a:t>. </a:t>
            </a:r>
          </a:p>
          <a:p>
            <a:pPr/>
          </a:p>
          <a:p>
            <a:pPr/>
            <a:r>
              <a:t>*Dati ottobre 2017</a:t>
            </a:r>
          </a:p>
        </p:txBody>
      </p:sp>
      <p:pic>
        <p:nvPicPr>
          <p:cNvPr id="480" name="image38.jpeg" descr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2565" y="2318442"/>
            <a:ext cx="3532002" cy="15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FedericaPiersimoni.it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FedericaPiersimoni.it</a:t>
            </a:r>
          </a:p>
        </p:txBody>
      </p:sp>
      <p:pic>
        <p:nvPicPr>
          <p:cNvPr id="483" name="image39.jpeg" descr="image39.jpeg"/>
          <p:cNvPicPr>
            <a:picLocks noChangeAspect="1"/>
          </p:cNvPicPr>
          <p:nvPr/>
        </p:nvPicPr>
        <p:blipFill>
          <a:blip r:embed="rId2">
            <a:extLst/>
          </a:blip>
          <a:srcRect l="153" t="0" r="153" b="0"/>
          <a:stretch>
            <a:fillRect/>
          </a:stretch>
        </p:blipFill>
        <p:spPr>
          <a:xfrm>
            <a:off x="883035" y="2112467"/>
            <a:ext cx="7910547" cy="4095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Arredamen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Arredamento </a:t>
            </a:r>
          </a:p>
        </p:txBody>
      </p:sp>
      <p:sp>
        <p:nvSpPr>
          <p:cNvPr id="486" name="La sezione arredamento del blog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La sezione </a:t>
            </a: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arredamento</a:t>
            </a:r>
            <a:r>
              <a:t> del blog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www.federicapiersimoni.it</a:t>
            </a:r>
            <a:r>
              <a:t> è molto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apprezzata per i consigli su come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arredare casa, dalla cucina al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soggiorno, dalla camera da letto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fino alla camera del bambino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Tra i post più letti: </a:t>
            </a:r>
            <a:br/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Arredare casa con le mappe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Dorelan, materassi da riposo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Costruire una lavagna in casa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6" invalidUrl="" action="" tgtFrame="" tooltip="" history="1" highlightClick="0" endSnd="0"/>
              </a:rPr>
              <a:t>Arredare casa con le app</a:t>
            </a:r>
          </a:p>
        </p:txBody>
      </p:sp>
      <p:pic>
        <p:nvPicPr>
          <p:cNvPr id="487" name="dorelan-federica.jpg" descr="dorelan-federica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05863" y="2211423"/>
            <a:ext cx="2864347" cy="21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casa-oggetti-600x392.jpg" descr="casa-oggetti-600x392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69461" y="4400441"/>
            <a:ext cx="2862679" cy="1870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Beauty e beness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Beauty e benessere</a:t>
            </a:r>
          </a:p>
        </p:txBody>
      </p:sp>
      <p:sp>
        <p:nvSpPr>
          <p:cNvPr id="491" name="Beauty e benessere nel blog, è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Beauty e benessere</a:t>
            </a:r>
            <a:r>
              <a:t> nel blog, è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una sezione dedicata ai prodotti,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ma anche al benessere in viaggio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come le spa, I luoghi dove fare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massaggi di coppia, in Italia e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all’estero o massaggi premaman.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000000"/>
                </a:solidFill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Tra i post più letti: </a:t>
            </a:r>
            <a:br/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Massaggio premaman in Sicilia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QC Terme di Roma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3 prodotti Garnier per l’estate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6" invalidUrl="" action="" tgtFrame="" tooltip="" history="1" highlightClick="0" endSnd="0"/>
              </a:rPr>
              <a:t>Thailandia, massaggi per mamme</a:t>
            </a:r>
          </a:p>
        </p:txBody>
      </p:sp>
      <p:pic>
        <p:nvPicPr>
          <p:cNvPr id="492" name="verdura-resort-piscine.jpg" descr="verdura-resort-piscin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22368" y="2121597"/>
            <a:ext cx="2956865" cy="2217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massaggio-thailandia.jpg" descr="massaggio-thailandia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36140" y="4391655"/>
            <a:ext cx="3107121" cy="1747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martphone e Au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Smartphone e Auto</a:t>
            </a:r>
          </a:p>
        </p:txBody>
      </p:sp>
      <p:sp>
        <p:nvSpPr>
          <p:cNvPr id="496" name="Viaggiare significa fare belle foto,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Viaggiare significa fare belle foto, 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quindi cercare lo </a:t>
            </a: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smartphone</a:t>
            </a:r>
            <a:r>
              <a:t> giusto,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ma soprattutto spostarsi. Gli on the 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road sono il modo di viaggiare in </a:t>
            </a: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auto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che più amo e a vedere dall’interesse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per questi post, non sono l’unica a 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pensarla così.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</a:p>
          <a:p>
            <a:pPr marL="0" indent="0" defTabSz="832104">
              <a:spcBef>
                <a:spcPts val="0"/>
              </a:spcBef>
              <a:buSzTx/>
              <a:buNone/>
              <a:defRPr sz="1638">
                <a:solidFill>
                  <a:srgbClr val="000000"/>
                </a:solidFill>
              </a:defRPr>
            </a:pPr>
            <a:r>
              <a:t>Tra i post più letti: </a:t>
            </a:r>
            <a:br/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Honor 8, a prova di viaggio a Venezia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b="1" sz="1638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Peugeot 308, viaggi comodi 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b="1" sz="1638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6" invalidUrl="" action="" tgtFrame="" tooltip="" history="1" highlightClick="0" endSnd="0"/>
              </a:rPr>
              <a:t>On the road con un bambino</a:t>
            </a:r>
          </a:p>
          <a:p>
            <a:pPr marL="0" indent="0" defTabSz="832104">
              <a:spcBef>
                <a:spcPts val="0"/>
              </a:spcBef>
              <a:buSzTx/>
              <a:buNone/>
              <a:defRPr b="1" sz="1638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7" invalidUrl="" action="" tgtFrame="" tooltip="" history="1" highlightClick="0" endSnd="0"/>
              </a:rPr>
              <a:t>Htc One, nuovo modo di viaggiare</a:t>
            </a:r>
          </a:p>
        </p:txBody>
      </p:sp>
      <p:pic>
        <p:nvPicPr>
          <p:cNvPr id="497" name="peugeot-federica.jpg" descr="peugeot-federica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43264" y="2254683"/>
            <a:ext cx="2915073" cy="2186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xtouch-viaggi.jpg" descr="xtouch-viaggi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53231" y="4525006"/>
            <a:ext cx="2895139" cy="1931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istoranti e Fo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Ristoranti e Food</a:t>
            </a:r>
          </a:p>
        </p:txBody>
      </p:sp>
      <p:sp>
        <p:nvSpPr>
          <p:cNvPr id="501" name="Esplorare il mondo significa anch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Esplorare il mondo significa anche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assaggiare piatti nuovi e avere la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curiosità di non farsene scappare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uno. Una delle sezioni che più mi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piace, è quella del </a:t>
            </a: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food</a:t>
            </a:r>
            <a:r>
              <a:t> e quella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dei </a:t>
            </a: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ristoranti</a:t>
            </a:r>
            <a:r>
              <a:t>.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Tra i post più letti: </a:t>
            </a:r>
            <a:br/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7 piatti dal mondo da provare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Farchioni, in Umbria tra olio e vini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6" invalidUrl="" action="" tgtFrame="" tooltip="" history="1" highlightClick="0" endSnd="0"/>
              </a:rPr>
              <a:t>Firriato Experience in Sicilia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7" invalidUrl="" action="" tgtFrame="" tooltip="" history="1" highlightClick="0" endSnd="0"/>
              </a:rPr>
              <a:t>Ricette Pugliesi, la cooking class</a:t>
            </a:r>
          </a:p>
        </p:txBody>
      </p:sp>
      <p:pic>
        <p:nvPicPr>
          <p:cNvPr id="502" name="hamericas-federica-bologna-e1498940193910.jpg" descr="hamericas-federica-bologna-e1498940193910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87601" y="2228743"/>
            <a:ext cx="2923540" cy="175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piatti-soba-giappone.jpg" descr="piatti-soba-giappone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87601" y="4046793"/>
            <a:ext cx="2923540" cy="2192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Bambini e Mamm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Bambini e Mamma</a:t>
            </a:r>
          </a:p>
        </p:txBody>
      </p:sp>
      <p:sp>
        <p:nvSpPr>
          <p:cNvPr id="506" name="Giulio, classe 2016, un bimbo che già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Giulio, classe 2016, un bimbo che già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in pancia aveva preso 25 aerei e nel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suo primo anno di vita, circa 15 voli.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Giulio è un </a:t>
            </a:r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bimbo viaggiatore</a:t>
            </a:r>
            <a:r>
              <a:t> che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viaggia tanto e così impara nella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scuola più bella, quella della vita.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Tra i post più letti: </a:t>
            </a:r>
            <a:br/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Volare con un neonato, quanto costa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Babywearing e la filosofia del portare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Cosa mettere in valigia per Ibiza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6" invalidUrl="" action="" tgtFrame="" tooltip="" history="1" highlightClick="0" endSnd="0"/>
              </a:rPr>
              <a:t>Stokke: il comfort per la cameretta</a:t>
            </a:r>
          </a:p>
        </p:txBody>
      </p:sp>
      <p:pic>
        <p:nvPicPr>
          <p:cNvPr id="507" name="image11.jpeg" descr="image1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4756" y="4256578"/>
            <a:ext cx="2983022" cy="1986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volare-con-un-neonato-le-compagnie-aeree.jpg" descr="volare-con-un-neonato-le-compagnie-aeree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46138" y="2322027"/>
            <a:ext cx="2827446" cy="1884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ono Federica Piersimoni, sono nata nel…"/>
          <p:cNvSpPr/>
          <p:nvPr/>
        </p:nvSpPr>
        <p:spPr>
          <a:xfrm>
            <a:off x="597716" y="2146635"/>
            <a:ext cx="7916293" cy="42824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b="1"/>
            </a:pPr>
            <a:r>
              <a:rPr b="0"/>
              <a:t>Sono</a:t>
            </a:r>
            <a:r>
              <a:t> Federica Piersimoni</a:t>
            </a:r>
            <a:r>
              <a:rPr b="0"/>
              <a:t>, sono nata nel</a:t>
            </a:r>
            <a:endParaRPr b="0"/>
          </a:p>
          <a:p>
            <a:pPr/>
            <a:r>
              <a:t>1984 e ho conseguito una Laurea </a:t>
            </a:r>
          </a:p>
          <a:p>
            <a:pPr/>
            <a:r>
              <a:t>in Scienze della Comunicazione, </a:t>
            </a:r>
          </a:p>
          <a:p>
            <a:pPr/>
            <a:r>
              <a:t>poi un </a:t>
            </a:r>
            <a:r>
              <a:rPr b="1"/>
              <a:t>Master</a:t>
            </a:r>
            <a:r>
              <a:t> in </a:t>
            </a:r>
            <a:r>
              <a:rPr b="1"/>
              <a:t>Comunicazione</a:t>
            </a:r>
            <a:r>
              <a:t>, </a:t>
            </a:r>
          </a:p>
          <a:p>
            <a:pPr>
              <a:defRPr b="1"/>
            </a:pPr>
            <a:r>
              <a:t>Management</a:t>
            </a:r>
            <a:r>
              <a:rPr b="0"/>
              <a:t> e </a:t>
            </a:r>
            <a:r>
              <a:t>Nuovi Media</a:t>
            </a:r>
            <a:r>
              <a:rPr b="0"/>
              <a:t>. </a:t>
            </a:r>
            <a:endParaRPr b="0"/>
          </a:p>
          <a:p>
            <a:pPr/>
            <a:r>
              <a:t>Nel 2011 mi sono licenziata da un </a:t>
            </a:r>
          </a:p>
          <a:p>
            <a:pPr/>
            <a:r>
              <a:t>lavoro a tempo indeterminato per</a:t>
            </a:r>
          </a:p>
          <a:p>
            <a:pPr/>
            <a:r>
              <a:t>seguire un sogno che da passione</a:t>
            </a:r>
          </a:p>
          <a:p>
            <a:pPr/>
            <a:r>
              <a:t>Ho trasformato in una professione.</a:t>
            </a:r>
          </a:p>
          <a:p>
            <a:pPr/>
          </a:p>
          <a:p>
            <a:pPr/>
            <a:r>
              <a:t>Sono nati così </a:t>
            </a: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www.viaggi-lowcost.info</a:t>
            </a:r>
            <a:r>
              <a:t> nel 2008 e </a:t>
            </a: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www.federicapiersimoni.it</a:t>
            </a:r>
            <a:r>
              <a:t> nel 2011. </a:t>
            </a:r>
          </a:p>
          <a:p>
            <a:pPr/>
          </a:p>
          <a:p>
            <a:pPr/>
            <a:r>
              <a:t>Nel 2014 ho fondato </a:t>
            </a: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Tbnet Srl,</a:t>
            </a:r>
            <a:r>
              <a:t> l’agenzia di comunicazione con </a:t>
            </a:r>
          </a:p>
          <a:p>
            <a:pPr/>
            <a:r>
              <a:t>sede a Bergamo che lavora con i blogger italiani, enti e agenzie.</a:t>
            </a:r>
          </a:p>
        </p:txBody>
      </p:sp>
      <p:sp>
        <p:nvSpPr>
          <p:cNvPr id="304" name="Federica Piersimoni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Federica Piersimoni</a:t>
            </a:r>
          </a:p>
        </p:txBody>
      </p:sp>
      <p:pic>
        <p:nvPicPr>
          <p:cNvPr id="305" name="image7.jpeg" descr="image7.jpeg"/>
          <p:cNvPicPr>
            <a:picLocks noChangeAspect="1"/>
          </p:cNvPicPr>
          <p:nvPr/>
        </p:nvPicPr>
        <p:blipFill>
          <a:blip r:embed="rId5">
            <a:extLst/>
          </a:blip>
          <a:srcRect l="11019" t="11019" r="11018" b="11019"/>
          <a:stretch>
            <a:fillRect/>
          </a:stretch>
        </p:blipFill>
        <p:spPr>
          <a:xfrm>
            <a:off x="4587052" y="2710200"/>
            <a:ext cx="3194105" cy="213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ravel Blog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Travel Blogger</a:t>
            </a:r>
          </a:p>
        </p:txBody>
      </p:sp>
      <p:sp>
        <p:nvSpPr>
          <p:cNvPr id="511" name="Travel Blogger dal 2008, il blog è u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/>
              <a:t>Travel Blogger</a:t>
            </a:r>
            <a:r>
              <a:t> dal 2008, il blog è un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punto di incontro per chi desidera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fare di una passione una professione.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Tanti gli articoli dedicati alla figura del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Travel Blogger e del Blogger, tantissime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le domande e le richieste.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Tra i post più letti: </a:t>
            </a:r>
            <a:br/>
            <a:r>
              <a:rPr b="1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Come diventare Travel Blogger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3" invalidUrl="" action="" tgtFrame="" tooltip="" history="1" highlightClick="0" endSnd="0"/>
              </a:rPr>
              <a:t>Diventare Travel Blogger professionista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4" invalidUrl="" action="" tgtFrame="" tooltip="" history="1" highlightClick="0" endSnd="0"/>
              </a:rPr>
              <a:t>Travel Blogger, come guadagnare</a:t>
            </a:r>
          </a:p>
          <a:p>
            <a:pPr marL="0" indent="0">
              <a:spcBef>
                <a:spcPts val="0"/>
              </a:spcBef>
              <a:buSzTx/>
              <a:buNone/>
              <a:defRPr b="1" sz="1800">
                <a:solidFill>
                  <a:srgbClr val="000000"/>
                </a:solidFill>
              </a:defRPr>
            </a:pP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5" invalidUrl="" action="" tgtFrame="" tooltip="" history="1" highlightClick="0" endSnd="0"/>
              </a:rPr>
              <a:t>Travel Blogger, una giornata tipo</a:t>
            </a:r>
          </a:p>
        </p:txBody>
      </p:sp>
      <p:pic>
        <p:nvPicPr>
          <p:cNvPr id="512" name="federica-in-trentino.jpg" descr="federica-in-trentin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76332" y="2213990"/>
            <a:ext cx="2900646" cy="193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G_1339.JPG" descr="IMG_133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4066" y="4194099"/>
            <a:ext cx="2905177" cy="1936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FedericaPiersimoni: Target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FedericaPiersimoni: Target</a:t>
            </a:r>
          </a:p>
        </p:txBody>
      </p:sp>
      <p:sp>
        <p:nvSpPr>
          <p:cNvPr id="516" name="Il blog si rivolge ai viaggiatori che vogliono scoprire il mondo, cercando luoghi insoliti da vedere e in cui dormire.…"/>
          <p:cNvSpPr txBox="1"/>
          <p:nvPr>
            <p:ph type="body" sz="half" idx="1"/>
          </p:nvPr>
        </p:nvSpPr>
        <p:spPr>
          <a:xfrm>
            <a:off x="1043490" y="2323650"/>
            <a:ext cx="3694993" cy="3508981"/>
          </a:xfrm>
          <a:prstGeom prst="rect">
            <a:avLst/>
          </a:prstGeom>
        </p:spPr>
        <p:txBody>
          <a:bodyPr/>
          <a:lstStyle/>
          <a:p>
            <a:pPr marL="0" indent="57873" defTabSz="771661">
              <a:lnSpc>
                <a:spcPct val="80000"/>
              </a:lnSpc>
              <a:spcBef>
                <a:spcPts val="300"/>
              </a:spcBef>
              <a:buSzTx/>
              <a:buNone/>
              <a:defRPr sz="1843">
                <a:solidFill>
                  <a:srgbClr val="000000"/>
                </a:solidFill>
              </a:defRPr>
            </a:pPr>
            <a:r>
              <a:t>Il blog si rivolge ai </a:t>
            </a:r>
            <a:r>
              <a:rPr b="1"/>
              <a:t>viaggiatori</a:t>
            </a:r>
            <a:r>
              <a:t> che vogliono scoprire il mondo, cercando </a:t>
            </a:r>
            <a:r>
              <a:t>luoghi insoliti</a:t>
            </a:r>
            <a:r>
              <a:t> da vedere e in cui dormire.</a:t>
            </a:r>
          </a:p>
          <a:p>
            <a:pPr marL="0" indent="57873" defTabSz="771661">
              <a:lnSpc>
                <a:spcPct val="80000"/>
              </a:lnSpc>
              <a:spcBef>
                <a:spcPts val="300"/>
              </a:spcBef>
              <a:buSzTx/>
              <a:buNone/>
              <a:defRPr sz="1843">
                <a:solidFill>
                  <a:srgbClr val="000000"/>
                </a:solidFill>
              </a:defRPr>
            </a:pPr>
          </a:p>
          <a:p>
            <a:pPr marL="0" indent="57873" defTabSz="771661">
              <a:lnSpc>
                <a:spcPct val="80000"/>
              </a:lnSpc>
              <a:spcBef>
                <a:spcPts val="300"/>
              </a:spcBef>
              <a:buSzTx/>
              <a:buNone/>
              <a:defRPr sz="1843">
                <a:solidFill>
                  <a:srgbClr val="000000"/>
                </a:solidFill>
              </a:defRPr>
            </a:pPr>
            <a:r>
              <a:t>Un blog dove affidarsi ai consigli di una blogger, </a:t>
            </a:r>
            <a:r>
              <a:rPr b="1"/>
              <a:t>mamma</a:t>
            </a:r>
            <a:r>
              <a:t> e </a:t>
            </a:r>
            <a:r>
              <a:rPr b="1"/>
              <a:t>influencer</a:t>
            </a:r>
            <a:r>
              <a:t> dal 2008.</a:t>
            </a:r>
          </a:p>
          <a:p>
            <a:pPr marL="0" indent="57873" defTabSz="771661">
              <a:lnSpc>
                <a:spcPct val="80000"/>
              </a:lnSpc>
              <a:spcBef>
                <a:spcPts val="300"/>
              </a:spcBef>
              <a:buSzTx/>
              <a:buNone/>
              <a:defRPr sz="1843">
                <a:solidFill>
                  <a:srgbClr val="000000"/>
                </a:solidFill>
              </a:defRPr>
            </a:pPr>
          </a:p>
          <a:p>
            <a:pPr marL="0" indent="57873" defTabSz="771661">
              <a:lnSpc>
                <a:spcPct val="80000"/>
              </a:lnSpc>
              <a:spcBef>
                <a:spcPts val="300"/>
              </a:spcBef>
              <a:buSzTx/>
              <a:buNone/>
              <a:defRPr sz="1843">
                <a:solidFill>
                  <a:srgbClr val="000000"/>
                </a:solidFill>
              </a:defRPr>
            </a:pPr>
            <a:r>
              <a:t>Un punto di incontro per </a:t>
            </a:r>
            <a:r>
              <a:rPr b="1"/>
              <a:t>b</a:t>
            </a:r>
            <a:r>
              <a:rPr b="1"/>
              <a:t>logger </a:t>
            </a:r>
            <a:r>
              <a:t>che cercano informazioni su come fare della propria passione un mestiere.</a:t>
            </a:r>
          </a:p>
        </p:txBody>
      </p:sp>
      <p:pic>
        <p:nvPicPr>
          <p:cNvPr id="517" name="image40.jpeg" descr="image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0972" y="2261679"/>
            <a:ext cx="3384178" cy="3384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FedericaPiersimoni: Social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FedericaPiersimoni: Social</a:t>
            </a:r>
          </a:p>
        </p:txBody>
      </p:sp>
      <p:sp>
        <p:nvSpPr>
          <p:cNvPr id="520" name="Instagram Federchicca: +27.000 follower…"/>
          <p:cNvSpPr txBox="1"/>
          <p:nvPr>
            <p:ph type="body" sz="half" idx="1"/>
          </p:nvPr>
        </p:nvSpPr>
        <p:spPr>
          <a:xfrm>
            <a:off x="1043491" y="2323650"/>
            <a:ext cx="6777319" cy="3508981"/>
          </a:xfrm>
          <a:prstGeom prst="rect">
            <a:avLst/>
          </a:prstGeom>
        </p:spPr>
        <p:txBody>
          <a:bodyPr/>
          <a:lstStyle/>
          <a:p>
            <a:pPr marL="0" indent="68580">
              <a:lnSpc>
                <a:spcPct val="90000"/>
              </a:lnSpc>
              <a:buSzTx/>
              <a:buFont typeface="Century Gothic"/>
              <a:buNone/>
              <a:defRPr b="1" sz="22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Instagram Federchicca</a:t>
            </a:r>
            <a:r>
              <a:rPr b="0" u="none">
                <a:solidFill>
                  <a:srgbClr val="000000"/>
                </a:solidFill>
                <a:uFillTx/>
              </a:rPr>
              <a:t>: +27.000 follower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8580">
              <a:lnSpc>
                <a:spcPct val="90000"/>
              </a:lnSpc>
              <a:buSzTx/>
              <a:buNone/>
              <a:defRPr sz="22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90000"/>
              </a:lnSpc>
              <a:buSzTx/>
              <a:buFont typeface="Century Gothic"/>
              <a:buNone/>
              <a:defRPr b="1" sz="22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3" invalidUrl="" action="" tgtFrame="" tooltip="" history="1" highlightClick="0" endSnd="0"/>
              </a:rPr>
              <a:t>Facebook Federchicca</a:t>
            </a:r>
            <a:r>
              <a:rPr b="0" u="none">
                <a:solidFill>
                  <a:srgbClr val="000000"/>
                </a:solidFill>
                <a:uFillTx/>
              </a:rPr>
              <a:t>: +19.015 fan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8580">
              <a:lnSpc>
                <a:spcPct val="90000"/>
              </a:lnSpc>
              <a:buSzTx/>
              <a:buNone/>
              <a:defRPr sz="22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90000"/>
              </a:lnSpc>
              <a:buSzTx/>
              <a:buFont typeface="Century Gothic"/>
              <a:buNone/>
              <a:defRPr b="1" sz="22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4" invalidUrl="" action="" tgtFrame="" tooltip="" history="1" highlightClick="0" endSnd="0"/>
              </a:rPr>
              <a:t>Twitter Federchicca</a:t>
            </a:r>
            <a:r>
              <a:rPr b="0" u="none">
                <a:solidFill>
                  <a:srgbClr val="000000"/>
                </a:solidFill>
                <a:uFillTx/>
              </a:rPr>
              <a:t>: +14.200 follower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8580">
              <a:lnSpc>
                <a:spcPct val="90000"/>
              </a:lnSpc>
              <a:buSzTx/>
              <a:buFont typeface="Century Gothic"/>
              <a:buNone/>
              <a:defRPr b="1" sz="22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90000"/>
              </a:lnSpc>
              <a:buSzTx/>
              <a:buFont typeface="Century Gothic"/>
              <a:buNone/>
              <a:defRPr b="1" sz="2200"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</a:defRPr>
            </a:pPr>
            <a:r>
              <a:rPr>
                <a:hlinkClick r:id="rId5" invalidUrl="" action="" tgtFrame="" tooltip="" history="1" highlightClick="0" endSnd="0"/>
              </a:rPr>
              <a:t>Youtube Federchicca</a:t>
            </a:r>
            <a:r>
              <a:rPr b="0" u="none">
                <a:solidFill>
                  <a:srgbClr val="000000"/>
                </a:solidFill>
                <a:uFillTx/>
              </a:rPr>
              <a:t>: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  <a:r>
              <a:rPr b="0" u="none">
                <a:solidFill>
                  <a:srgbClr val="000000"/>
                </a:solidFill>
                <a:uFillTx/>
              </a:rPr>
              <a:t>+900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  <a:r>
              <a:rPr b="0" u="none">
                <a:solidFill>
                  <a:srgbClr val="000000"/>
                </a:solidFill>
                <a:uFillTx/>
              </a:rPr>
              <a:t>iscritti</a:t>
            </a:r>
            <a:endParaRPr>
              <a:solidFill>
                <a:srgbClr val="000000"/>
              </a:solidFill>
              <a:uFill>
                <a:solidFill>
                  <a:srgbClr val="FF621D"/>
                </a:solidFill>
              </a:uFill>
            </a:endParaRPr>
          </a:p>
          <a:p>
            <a:pPr marL="0" indent="68580">
              <a:lnSpc>
                <a:spcPct val="90000"/>
              </a:lnSpc>
              <a:buSzTx/>
              <a:buNone/>
              <a:defRPr sz="2200">
                <a:solidFill>
                  <a:srgbClr val="000000"/>
                </a:solidFill>
              </a:defRPr>
            </a:pPr>
          </a:p>
          <a:p>
            <a:pPr marL="0" indent="68580">
              <a:lnSpc>
                <a:spcPct val="90000"/>
              </a:lnSpc>
              <a:buSzTx/>
              <a:buNone/>
              <a:defRPr sz="2200">
                <a:solidFill>
                  <a:srgbClr val="000000"/>
                </a:solidFill>
              </a:defRPr>
            </a:pPr>
            <a:r>
              <a:t>*Dati ottobre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edericaPiersimoni: Numeri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FedericaPiersimoni: Numeri</a:t>
            </a:r>
          </a:p>
        </p:txBody>
      </p:sp>
      <p:sp>
        <p:nvSpPr>
          <p:cNvPr id="523" name="Pagine viste in un anno: +217.530…"/>
          <p:cNvSpPr txBox="1"/>
          <p:nvPr>
            <p:ph type="body" sz="half" idx="1"/>
          </p:nvPr>
        </p:nvSpPr>
        <p:spPr>
          <a:xfrm>
            <a:off x="1043491" y="2323650"/>
            <a:ext cx="6777319" cy="3508981"/>
          </a:xfrm>
          <a:prstGeom prst="rect">
            <a:avLst/>
          </a:prstGeom>
        </p:spPr>
        <p:txBody>
          <a:bodyPr/>
          <a:lstStyle/>
          <a:p>
            <a:pPr marL="0" indent="44576" defTabSz="594359">
              <a:spcBef>
                <a:spcPts val="300"/>
              </a:spcBef>
              <a:buSzTx/>
              <a:buFont typeface="Century Gothic"/>
              <a:buNone/>
              <a:defRPr b="1" sz="1500">
                <a:solidFill>
                  <a:srgbClr val="000000"/>
                </a:solidFill>
              </a:defRPr>
            </a:pPr>
            <a:r>
              <a:t>Pagine viste in un anno</a:t>
            </a:r>
            <a:r>
              <a:rPr b="0"/>
              <a:t>: +217.530</a:t>
            </a:r>
          </a:p>
          <a:p>
            <a:pPr marL="0" indent="44576" defTabSz="594359">
              <a:spcBef>
                <a:spcPts val="30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</a:p>
          <a:p>
            <a:pPr marL="0" indent="44576" defTabSz="594359">
              <a:spcBef>
                <a:spcPts val="300"/>
              </a:spcBef>
              <a:buSzTx/>
              <a:buFont typeface="Century Gothic"/>
              <a:buNone/>
              <a:defRPr b="1" sz="1500">
                <a:solidFill>
                  <a:srgbClr val="000000"/>
                </a:solidFill>
              </a:defRPr>
            </a:pPr>
            <a:r>
              <a:t>Tempo di permanenza</a:t>
            </a:r>
            <a:r>
              <a:rPr b="0"/>
              <a:t>: 1.27 minuti</a:t>
            </a:r>
          </a:p>
          <a:p>
            <a:pPr marL="0" indent="44576" defTabSz="594359">
              <a:spcBef>
                <a:spcPts val="30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</a:p>
          <a:p>
            <a:pPr marL="0" indent="44576" defTabSz="594359">
              <a:spcBef>
                <a:spcPts val="300"/>
              </a:spcBef>
              <a:buSzTx/>
              <a:buFont typeface="Century Gothic"/>
              <a:buNone/>
              <a:defRPr b="1" sz="1500">
                <a:solidFill>
                  <a:srgbClr val="000000"/>
                </a:solidFill>
              </a:defRPr>
            </a:pPr>
            <a:r>
              <a:t>Percentuale di utenti mobile</a:t>
            </a:r>
            <a:r>
              <a:rPr b="0"/>
              <a:t>: 42%</a:t>
            </a:r>
          </a:p>
          <a:p>
            <a:pPr marL="0" indent="44576" defTabSz="594359">
              <a:spcBef>
                <a:spcPts val="30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</a:p>
          <a:p>
            <a:pPr marL="0" indent="44576" defTabSz="594359">
              <a:spcBef>
                <a:spcPts val="300"/>
              </a:spcBef>
              <a:buSzTx/>
              <a:buFont typeface="Century Gothic"/>
              <a:buNone/>
              <a:defRPr b="1" sz="1500">
                <a:solidFill>
                  <a:srgbClr val="000000"/>
                </a:solidFill>
              </a:defRPr>
            </a:pPr>
            <a:r>
              <a:t>Domain Authority</a:t>
            </a:r>
            <a:r>
              <a:rPr b="0"/>
              <a:t>: 27</a:t>
            </a:r>
          </a:p>
          <a:p>
            <a:pPr marL="0" indent="44576" defTabSz="594359">
              <a:spcBef>
                <a:spcPts val="30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</a:p>
          <a:p>
            <a:pPr marL="0" indent="44576" defTabSz="594359">
              <a:spcBef>
                <a:spcPts val="300"/>
              </a:spcBef>
              <a:buSzTx/>
              <a:buFont typeface="Century Gothic"/>
              <a:buNone/>
              <a:defRPr b="1" sz="1500">
                <a:solidFill>
                  <a:srgbClr val="000000"/>
                </a:solidFill>
              </a:defRPr>
            </a:pPr>
            <a:r>
              <a:t>Page Authority</a:t>
            </a:r>
            <a:r>
              <a:rPr b="0"/>
              <a:t>: 39</a:t>
            </a:r>
          </a:p>
          <a:p>
            <a:pPr marL="0" indent="44576" defTabSz="594359">
              <a:spcBef>
                <a:spcPts val="30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</a:p>
          <a:p>
            <a:pPr marL="0" indent="44576" defTabSz="594359">
              <a:spcBef>
                <a:spcPts val="300"/>
              </a:spcBef>
              <a:buSzTx/>
              <a:buFont typeface="Century Gothic"/>
              <a:buNone/>
              <a:defRPr b="1" sz="1500">
                <a:solidFill>
                  <a:srgbClr val="000000"/>
                </a:solidFill>
              </a:defRPr>
            </a:pPr>
          </a:p>
          <a:p>
            <a:pPr marL="0" indent="44576" defTabSz="594359">
              <a:spcBef>
                <a:spcPts val="30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*Dati ottobre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arta stampata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Carta stampata</a:t>
            </a:r>
          </a:p>
        </p:txBody>
      </p:sp>
      <p:sp>
        <p:nvSpPr>
          <p:cNvPr id="526" name="Viversani e Belli, maggio 2017: Consigli di viaggio con neonati;…"/>
          <p:cNvSpPr txBox="1"/>
          <p:nvPr>
            <p:ph type="body" sz="half" idx="1"/>
          </p:nvPr>
        </p:nvSpPr>
        <p:spPr>
          <a:xfrm>
            <a:off x="579477" y="2310950"/>
            <a:ext cx="3694992" cy="3682465"/>
          </a:xfrm>
          <a:prstGeom prst="rect">
            <a:avLst/>
          </a:prstGeom>
        </p:spPr>
        <p:txBody>
          <a:bodyPr/>
          <a:lstStyle/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Viversani e Belli</a:t>
            </a:r>
            <a:r>
              <a:rPr b="0"/>
              <a:t>, </a:t>
            </a:r>
            <a:r>
              <a:rPr b="0" i="1"/>
              <a:t>maggio 2017</a:t>
            </a:r>
            <a:r>
              <a:rPr b="0"/>
              <a:t>: Consigli di viaggio con neonati;</a:t>
            </a:r>
          </a:p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Vanity Fair, </a:t>
            </a:r>
            <a:r>
              <a:rPr b="0" i="1"/>
              <a:t>agosto 2016</a:t>
            </a:r>
            <a:r>
              <a:rPr b="0"/>
              <a:t>: Professione Travel Blogger;</a:t>
            </a:r>
          </a:p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Repubblica</a:t>
            </a:r>
            <a:r>
              <a:rPr b="0"/>
              <a:t>, </a:t>
            </a:r>
            <a:r>
              <a:rPr b="0" i="1"/>
              <a:t>ottobre 2015</a:t>
            </a:r>
            <a:r>
              <a:rPr b="0"/>
              <a:t>: Travel Blogger avventura social;</a:t>
            </a:r>
          </a:p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Rivista Italo Treno</a:t>
            </a:r>
            <a:r>
              <a:rPr b="0"/>
              <a:t>, </a:t>
            </a:r>
            <a:r>
              <a:rPr b="0" i="1"/>
              <a:t>giugno 2015: </a:t>
            </a:r>
            <a:r>
              <a:rPr b="0"/>
              <a:t>Travel Blogger;</a:t>
            </a:r>
          </a:p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Corriere Romagna, </a:t>
            </a:r>
            <a:r>
              <a:rPr b="0" i="1"/>
              <a:t>gennaio 2015</a:t>
            </a:r>
            <a:r>
              <a:rPr b="0"/>
              <a:t>: Travel Blogger riminese;</a:t>
            </a:r>
          </a:p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Viversani e Belli</a:t>
            </a:r>
            <a:r>
              <a:rPr b="0"/>
              <a:t>, </a:t>
            </a:r>
            <a:r>
              <a:rPr b="0" i="1"/>
              <a:t>dicembre 2014</a:t>
            </a:r>
            <a:r>
              <a:rPr b="0"/>
              <a:t>: Travel Blogger professione;</a:t>
            </a:r>
          </a:p>
          <a:p>
            <a:pPr marL="157660" indent="-157660" defTabSz="798819">
              <a:spcBef>
                <a:spcPts val="400"/>
              </a:spcBef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Glamour</a:t>
            </a:r>
            <a:r>
              <a:rPr b="0"/>
              <a:t>, </a:t>
            </a:r>
            <a:r>
              <a:rPr b="0" i="1"/>
              <a:t>giugno 2012</a:t>
            </a:r>
            <a:r>
              <a:rPr b="0"/>
              <a:t>: Travel Blogger per professione.</a:t>
            </a:r>
          </a:p>
        </p:txBody>
      </p:sp>
      <p:pic>
        <p:nvPicPr>
          <p:cNvPr id="527" name="image41.jpeg" descr="image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3702" y="2399850"/>
            <a:ext cx="4374195" cy="3280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Radio, tv, public speaking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Radio, tv, public speaking</a:t>
            </a:r>
          </a:p>
        </p:txBody>
      </p:sp>
      <p:sp>
        <p:nvSpPr>
          <p:cNvPr id="530" name="TELEVISIONE…"/>
          <p:cNvSpPr txBox="1"/>
          <p:nvPr>
            <p:ph type="body" sz="half" idx="1"/>
          </p:nvPr>
        </p:nvSpPr>
        <p:spPr>
          <a:xfrm>
            <a:off x="1102575" y="2196650"/>
            <a:ext cx="3841903" cy="4797882"/>
          </a:xfrm>
          <a:prstGeom prst="rect">
            <a:avLst/>
          </a:prstGeom>
        </p:spPr>
        <p:txBody>
          <a:bodyPr/>
          <a:lstStyle/>
          <a:p>
            <a:pPr marL="0" indent="60348" defTabSz="804672">
              <a:buSzTx/>
              <a:buFont typeface="Century Gothic"/>
              <a:buNone/>
              <a:defRPr b="1" sz="1500" u="sng">
                <a:solidFill>
                  <a:srgbClr val="000000"/>
                </a:solidFill>
              </a:defRPr>
            </a:pPr>
            <a:r>
              <a:t>TELEVISIONE</a:t>
            </a:r>
          </a:p>
          <a:p>
            <a:pPr marL="158815" indent="-158815" defTabSz="804672"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Testimonial ENI</a:t>
            </a:r>
            <a:r>
              <a:rPr b="0"/>
              <a:t>, </a:t>
            </a:r>
            <a:r>
              <a:rPr b="0" i="1"/>
              <a:t>giugno 2017, </a:t>
            </a:r>
            <a:r>
              <a:rPr b="0"/>
              <a:t>Saline di Cagliari, video youtube ENI</a:t>
            </a:r>
          </a:p>
          <a:p>
            <a:pPr marL="158815" indent="-158815" defTabSz="804672"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Il mondo insieme di Licia Colò, </a:t>
            </a:r>
            <a:r>
              <a:rPr b="0" i="1"/>
              <a:t>gennaio 2015</a:t>
            </a:r>
            <a:r>
              <a:rPr b="0"/>
              <a:t>, intervista sul Giappone;</a:t>
            </a:r>
          </a:p>
          <a:p>
            <a:pPr marL="158815" indent="-158815" defTabSz="804672"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Rai</a:t>
            </a:r>
            <a:r>
              <a:rPr b="0"/>
              <a:t>, televisione nazionale, </a:t>
            </a:r>
            <a:r>
              <a:rPr b="0" i="1"/>
              <a:t>giugno 2015</a:t>
            </a:r>
            <a:r>
              <a:rPr b="0"/>
              <a:t>, intervista Travel Blogger professionista; </a:t>
            </a:r>
          </a:p>
          <a:p>
            <a:pPr marL="158815" indent="-158815" defTabSz="804672"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 CorriCon</a:t>
            </a:r>
            <a:r>
              <a:rPr b="0"/>
              <a:t>, </a:t>
            </a:r>
            <a:r>
              <a:rPr b="0" i="1"/>
              <a:t>luglio 2015</a:t>
            </a:r>
            <a:r>
              <a:rPr b="0"/>
              <a:t>, Ambassador Europ Assistance;</a:t>
            </a:r>
          </a:p>
          <a:p>
            <a:pPr marL="158815" indent="-158815" defTabSz="804672"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Alviero Martini 1 Classe</a:t>
            </a:r>
            <a:r>
              <a:rPr b="0"/>
              <a:t>, moda, </a:t>
            </a:r>
            <a:r>
              <a:rPr b="0" i="1"/>
              <a:t>novembre 2014, Ambassador brand.</a:t>
            </a:r>
            <a:endParaRPr i="1"/>
          </a:p>
          <a:p>
            <a:pPr marL="0" indent="60348" defTabSz="804672">
              <a:buSzTx/>
              <a:buNone/>
              <a:defRPr sz="1500">
                <a:solidFill>
                  <a:srgbClr val="000000"/>
                </a:solidFill>
              </a:defRPr>
            </a:pPr>
          </a:p>
          <a:p>
            <a:pPr marL="0" indent="60348" defTabSz="804672">
              <a:buSzTx/>
              <a:buFont typeface="Century Gothic"/>
              <a:buNone/>
              <a:defRPr b="1" sz="1500" u="sng">
                <a:solidFill>
                  <a:srgbClr val="000000"/>
                </a:solidFill>
              </a:defRPr>
            </a:pPr>
            <a:r>
              <a:t>RADIO</a:t>
            </a:r>
          </a:p>
          <a:p>
            <a:pPr marL="158815" indent="-158815" defTabSz="804672">
              <a:buSzPct val="100000"/>
              <a:buChar char="•"/>
              <a:defRPr b="1" sz="1500">
                <a:solidFill>
                  <a:srgbClr val="000000"/>
                </a:solidFill>
              </a:defRPr>
            </a:pPr>
            <a:r>
              <a:t>Radio DeeJay</a:t>
            </a:r>
            <a:r>
              <a:rPr b="0"/>
              <a:t>,</a:t>
            </a:r>
            <a:r>
              <a:t> </a:t>
            </a:r>
            <a:r>
              <a:rPr b="0" i="1"/>
              <a:t>settembre 2015</a:t>
            </a:r>
            <a:r>
              <a:rPr b="0"/>
              <a:t>, Intervista alla Travel Blogger.</a:t>
            </a:r>
          </a:p>
        </p:txBody>
      </p:sp>
      <p:pic>
        <p:nvPicPr>
          <p:cNvPr id="531" name="image42.jpeg" descr="image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0439" y="4472216"/>
            <a:ext cx="3137991" cy="1765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43.jpeg" descr="image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3076" y="2057400"/>
            <a:ext cx="3078030" cy="2308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adio, tv, public speaking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Radio, tv, public speaking</a:t>
            </a:r>
          </a:p>
        </p:txBody>
      </p:sp>
      <p:sp>
        <p:nvSpPr>
          <p:cNvPr id="535" name="PUBLIC SPEAKING…"/>
          <p:cNvSpPr txBox="1"/>
          <p:nvPr>
            <p:ph type="body" sz="half" idx="1"/>
          </p:nvPr>
        </p:nvSpPr>
        <p:spPr>
          <a:xfrm>
            <a:off x="1077176" y="1966558"/>
            <a:ext cx="4242199" cy="4481875"/>
          </a:xfrm>
          <a:prstGeom prst="rect">
            <a:avLst/>
          </a:prstGeom>
        </p:spPr>
        <p:txBody>
          <a:bodyPr/>
          <a:lstStyle/>
          <a:p>
            <a:pPr marL="0" indent="65836" defTabSz="877822">
              <a:spcBef>
                <a:spcPts val="400"/>
              </a:spcBef>
              <a:buSzTx/>
              <a:buFont typeface="Century Gothic"/>
              <a:buNone/>
              <a:defRPr b="1" sz="1700" u="sng">
                <a:solidFill>
                  <a:srgbClr val="000000"/>
                </a:solidFill>
              </a:defRPr>
            </a:pPr>
            <a:r>
              <a:t>PUBLIC SPEAKING</a:t>
            </a:r>
          </a:p>
          <a:p>
            <a:pPr marL="173254" indent="-173254" defTabSz="877822">
              <a:spcBef>
                <a:spcPts val="400"/>
              </a:spcBef>
              <a:buSzPct val="100000"/>
              <a:buChar char="•"/>
              <a:defRPr b="1" sz="1700">
                <a:solidFill>
                  <a:srgbClr val="000000"/>
                </a:solidFill>
              </a:defRPr>
            </a:pPr>
            <a:r>
              <a:t>BBS Bologna Business School</a:t>
            </a:r>
            <a:r>
              <a:rPr b="0"/>
              <a:t>, docenza Master Universitario, maggio 2017;</a:t>
            </a:r>
            <a:endParaRPr u="sng"/>
          </a:p>
          <a:p>
            <a:pPr marL="173254" indent="-173254" defTabSz="877822">
              <a:spcBef>
                <a:spcPts val="400"/>
              </a:spcBef>
              <a:buSzPct val="100000"/>
              <a:buChar char="•"/>
              <a:defRPr b="1" sz="1700">
                <a:solidFill>
                  <a:srgbClr val="000000"/>
                </a:solidFill>
              </a:defRPr>
            </a:pPr>
            <a:r>
              <a:t>BIT 2017, </a:t>
            </a:r>
            <a:r>
              <a:rPr b="0" i="1"/>
              <a:t>aprile 2017, </a:t>
            </a:r>
            <a:r>
              <a:rPr b="0"/>
              <a:t>Regione Marche, Travel Blogger per professione;</a:t>
            </a:r>
          </a:p>
          <a:p>
            <a:pPr marL="173254" indent="-173254" defTabSz="877822">
              <a:spcBef>
                <a:spcPts val="400"/>
              </a:spcBef>
              <a:buSzPct val="100000"/>
              <a:buChar char="•"/>
              <a:defRPr b="1" sz="1700">
                <a:solidFill>
                  <a:srgbClr val="000000"/>
                </a:solidFill>
              </a:defRPr>
            </a:pPr>
            <a:r>
              <a:t>TIM WCAP ACCELERATOR</a:t>
            </a:r>
            <a:r>
              <a:rPr b="0"/>
              <a:t>, </a:t>
            </a:r>
            <a:r>
              <a:rPr b="0" i="1"/>
              <a:t>marzo 2017, </a:t>
            </a:r>
            <a:r>
              <a:rPr b="0"/>
              <a:t>Professione Travel Blogger;</a:t>
            </a:r>
          </a:p>
          <a:p>
            <a:pPr marL="173254" indent="-173254" defTabSz="877822">
              <a:spcBef>
                <a:spcPts val="400"/>
              </a:spcBef>
              <a:buSzPct val="100000"/>
              <a:buChar char="•"/>
              <a:defRPr b="1" sz="1700">
                <a:solidFill>
                  <a:srgbClr val="000000"/>
                </a:solidFill>
              </a:defRPr>
            </a:pPr>
            <a:r>
              <a:t>BIT 2016</a:t>
            </a:r>
            <a:r>
              <a:rPr b="0"/>
              <a:t>,</a:t>
            </a:r>
            <a:r>
              <a:t> </a:t>
            </a:r>
            <a:r>
              <a:rPr b="0" i="1"/>
              <a:t>giugno 2016, </a:t>
            </a:r>
            <a:r>
              <a:rPr b="0"/>
              <a:t>il lavoro del Travel Blogger, intervista;</a:t>
            </a:r>
          </a:p>
          <a:p>
            <a:pPr marL="173254" indent="-173254" defTabSz="877822">
              <a:spcBef>
                <a:spcPts val="400"/>
              </a:spcBef>
              <a:buSzPct val="100000"/>
              <a:buChar char="•"/>
              <a:defRPr b="1" sz="1700">
                <a:solidFill>
                  <a:srgbClr val="000000"/>
                </a:solidFill>
              </a:defRPr>
            </a:pPr>
            <a:r>
              <a:t>Travel Blogger Elevator</a:t>
            </a:r>
            <a:r>
              <a:rPr b="0"/>
              <a:t>, </a:t>
            </a:r>
            <a:r>
              <a:rPr b="0" i="1"/>
              <a:t>maggio 2012, </a:t>
            </a:r>
            <a:r>
              <a:rPr b="0"/>
              <a:t>Blogger e moderatore;</a:t>
            </a:r>
          </a:p>
          <a:p>
            <a:pPr marL="173254" indent="-173254" defTabSz="877822">
              <a:spcBef>
                <a:spcPts val="400"/>
              </a:spcBef>
              <a:buSzPct val="100000"/>
              <a:buChar char="•"/>
              <a:defRPr b="1" sz="1700">
                <a:solidFill>
                  <a:srgbClr val="000000"/>
                </a:solidFill>
              </a:defRPr>
            </a:pPr>
            <a:r>
              <a:t>Make you up</a:t>
            </a:r>
            <a:r>
              <a:rPr b="0"/>
              <a:t>, </a:t>
            </a:r>
            <a:r>
              <a:rPr b="0" i="1"/>
              <a:t>giugno 2013</a:t>
            </a:r>
            <a:r>
              <a:rPr b="0"/>
              <a:t>, Blogger dalla passione alla professione.</a:t>
            </a:r>
          </a:p>
        </p:txBody>
      </p:sp>
      <p:pic>
        <p:nvPicPr>
          <p:cNvPr id="536" name="image44.jpeg" descr="image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5382" y="1949450"/>
            <a:ext cx="3041476" cy="228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45.jpeg" descr="image4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5382" y="4391735"/>
            <a:ext cx="3041476" cy="2025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ontatti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Contatti</a:t>
            </a:r>
          </a:p>
        </p:txBody>
      </p:sp>
      <p:sp>
        <p:nvSpPr>
          <p:cNvPr id="540" name="Mail: federica.piersimoni@gmail.com…"/>
          <p:cNvSpPr txBox="1"/>
          <p:nvPr>
            <p:ph type="body" sz="half" idx="1"/>
          </p:nvPr>
        </p:nvSpPr>
        <p:spPr>
          <a:xfrm>
            <a:off x="1043491" y="2323650"/>
            <a:ext cx="6777319" cy="3508981"/>
          </a:xfrm>
          <a:prstGeom prst="rect">
            <a:avLst/>
          </a:prstGeom>
        </p:spPr>
        <p:txBody>
          <a:bodyPr anchor="ctr"/>
          <a:lstStyle/>
          <a:p>
            <a:pPr marL="0" indent="68580" algn="ctr">
              <a:buSzTx/>
              <a:buNone/>
              <a:defRPr>
                <a:solidFill>
                  <a:srgbClr val="000000"/>
                </a:solidFill>
              </a:defRPr>
            </a:pPr>
            <a:r>
              <a:t>Mail: </a:t>
            </a:r>
            <a:r>
              <a:rPr u="sng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hlinkClick r:id="rId2" invalidUrl="" action="" tgtFrame="" tooltip="" history="1" highlightClick="0" endSnd="0"/>
              </a:rPr>
              <a:t>federica.piersimoni@gmail.com</a:t>
            </a:r>
          </a:p>
          <a:p>
            <a:pPr marL="0" indent="68580" algn="ctr">
              <a:buSzTx/>
              <a:buNone/>
              <a:defRPr>
                <a:solidFill>
                  <a:srgbClr val="000000"/>
                </a:solidFill>
              </a:defRPr>
            </a:pPr>
            <a:r>
              <a:t>Numero di telefono: +39 338 3451967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ono stata tra le prime in Italia ad aprire un blog nel giugno 2008.…"/>
          <p:cNvSpPr/>
          <p:nvPr/>
        </p:nvSpPr>
        <p:spPr>
          <a:xfrm>
            <a:off x="602224" y="2011696"/>
            <a:ext cx="5105379" cy="42824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/>
            <a:r>
              <a:t>Sono stata tra le prime in Italia ad aprire un blog nel </a:t>
            </a:r>
            <a:r>
              <a:rPr b="1"/>
              <a:t>giugno</a:t>
            </a:r>
            <a:r>
              <a:t> </a:t>
            </a:r>
            <a:r>
              <a:rPr b="1"/>
              <a:t>2008</a:t>
            </a:r>
            <a:r>
              <a:t>.</a:t>
            </a:r>
          </a:p>
          <a:p>
            <a:pPr/>
          </a:p>
          <a:p>
            <a:pPr/>
            <a:r>
              <a:t>In questi anni sono diventata un punto di riferimento in Italia per chi vuole viaggiare e per chi vuole aprire un blog di viaggi. </a:t>
            </a:r>
            <a:br/>
            <a:r>
              <a:t>Di cosa parlo nei miei blog: </a:t>
            </a:r>
          </a:p>
          <a:p>
            <a:pPr/>
          </a:p>
          <a:p>
            <a:pPr marL="180471" indent="-180471">
              <a:buSzPct val="100000"/>
              <a:buChar char="-"/>
              <a:defRPr b="1"/>
            </a:pPr>
            <a:r>
              <a:t>viaggi low cost</a:t>
            </a:r>
            <a:r>
              <a:rPr b="0"/>
              <a:t>;</a:t>
            </a:r>
            <a:endParaRPr b="0"/>
          </a:p>
          <a:p>
            <a:pPr marL="180471" indent="-180471">
              <a:buSzPct val="100000"/>
              <a:buChar char="-"/>
              <a:defRPr b="1"/>
            </a:pPr>
            <a:r>
              <a:t>viaggi insoliti</a:t>
            </a:r>
            <a:r>
              <a:rPr b="0"/>
              <a:t> (glamping, case sull’albero, percorsi e itinerari diversi dai soliti);</a:t>
            </a:r>
            <a:endParaRPr b="0"/>
          </a:p>
          <a:p>
            <a:pPr marL="180471" indent="-180471">
              <a:buSzPct val="100000"/>
              <a:buChar char="-"/>
              <a:defRPr b="1"/>
            </a:pPr>
            <a:r>
              <a:t>viaggi in famiglia</a:t>
            </a:r>
            <a:r>
              <a:rPr b="0"/>
              <a:t> (assieme a Giulio, mio figlio nato nel 2016);</a:t>
            </a:r>
            <a:endParaRPr b="0"/>
          </a:p>
          <a:p>
            <a:pPr marL="180471" indent="-180471">
              <a:buSzPct val="100000"/>
              <a:buChar char="-"/>
              <a:defRPr b="1"/>
            </a:pPr>
            <a:r>
              <a:t>viaggi da sola</a:t>
            </a:r>
            <a:r>
              <a:rPr b="0"/>
              <a:t> (Malta, Australia e tante altre).</a:t>
            </a:r>
          </a:p>
        </p:txBody>
      </p:sp>
      <p:sp>
        <p:nvSpPr>
          <p:cNvPr id="308" name="Prima Travel Blogger in Italia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>
              <a:defRPr b="1"/>
            </a:lvl1pPr>
          </a:lstStyle>
          <a:p>
            <a:pPr/>
            <a:r>
              <a:t>Prima Travel Blogger in Italia</a:t>
            </a:r>
          </a:p>
        </p:txBody>
      </p:sp>
      <p:pic>
        <p:nvPicPr>
          <p:cNvPr id="309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7552" y="2011700"/>
            <a:ext cx="2855856" cy="428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721" y="5304721"/>
            <a:ext cx="1613500" cy="1196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3443" y="5408476"/>
            <a:ext cx="1381996" cy="988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6891" y="858534"/>
            <a:ext cx="1616844" cy="1196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9.png" descr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2995" y="5314289"/>
            <a:ext cx="1616844" cy="117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10.png" descr="image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56180" y="3579117"/>
            <a:ext cx="1905003" cy="143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11.png" descr="image1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39906" y="3923831"/>
            <a:ext cx="1879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12.png" descr="image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41861" y="2227421"/>
            <a:ext cx="1866903" cy="133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13.png" descr="image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68913" y="3923831"/>
            <a:ext cx="1905004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14.png" descr="image1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918378" y="5185914"/>
            <a:ext cx="1640130" cy="121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15.png" descr="image1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6067" y="3992705"/>
            <a:ext cx="1706636" cy="123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16.png" descr="image1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01450" y="1487387"/>
            <a:ext cx="1879603" cy="142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17.png" descr="image17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27720" y="2479439"/>
            <a:ext cx="1953333" cy="143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18.png" descr="image18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45228" y="443110"/>
            <a:ext cx="1992045" cy="121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19.png" descr="image19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603406" y="1163537"/>
            <a:ext cx="1917938" cy="143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20.png" descr="image20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603406" y="2439185"/>
            <a:ext cx="18161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21.png" descr="image21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603406" y="376858"/>
            <a:ext cx="1854201" cy="13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22.png" descr="image22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591465" y="2445535"/>
            <a:ext cx="1841503" cy="1358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23.png" descr="image23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493016" y="770745"/>
            <a:ext cx="1866903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24.png" descr="image24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6593595" y="1554873"/>
            <a:ext cx="1923339" cy="1416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25.png" descr="image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8413" y="1837426"/>
            <a:ext cx="1854203" cy="13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26.png" descr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475" y="2910833"/>
            <a:ext cx="1866901" cy="1295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27.png" descr="image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0736" y="5133430"/>
            <a:ext cx="1879603" cy="1320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28.png" descr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35565" y="432066"/>
            <a:ext cx="1572606" cy="1158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29.png" descr="image2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9842" y="1852933"/>
            <a:ext cx="1496122" cy="1111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30.png" descr="image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6142" y="722410"/>
            <a:ext cx="1813563" cy="1295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31.png" descr="image3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31417" y="2259930"/>
            <a:ext cx="1645588" cy="125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32.png" descr="image3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58984" y="3873648"/>
            <a:ext cx="1815522" cy="1346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33.png" descr="image3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61201" y="849639"/>
            <a:ext cx="1494818" cy="113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34.png" descr="image3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0587" y="4223367"/>
            <a:ext cx="1388933" cy="104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35.png" descr="image3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22801" y="3892698"/>
            <a:ext cx="1866903" cy="1308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36.png" descr="image36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4497" y="406666"/>
            <a:ext cx="1601112" cy="120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37.png" descr="image37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12296" y="1662706"/>
            <a:ext cx="1705976" cy="1270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38.png" descr="image3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802777" y="5101433"/>
            <a:ext cx="1705975" cy="1251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39.png" descr="image39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691464" y="5413214"/>
            <a:ext cx="1334437" cy="980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40.png" descr="image40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66798" y="5361609"/>
            <a:ext cx="1470621" cy="108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41.png" descr="image41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618814" y="2824497"/>
            <a:ext cx="1656782" cy="120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42.png" descr="image42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4430736" y="4026665"/>
            <a:ext cx="1905003" cy="143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43.png" descr="image43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430736" y="2885433"/>
            <a:ext cx="1879603" cy="1346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isultati campagne Facebook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 defTabSz="850391">
              <a:defRPr b="1" sz="3720"/>
            </a:lvl1pPr>
          </a:lstStyle>
          <a:p>
            <a:pPr/>
            <a:r>
              <a:t>Risultati campagne Facebook</a:t>
            </a:r>
          </a:p>
        </p:txBody>
      </p:sp>
      <p:sp>
        <p:nvSpPr>
          <p:cNvPr id="352" name="In occasione del…"/>
          <p:cNvSpPr txBox="1"/>
          <p:nvPr/>
        </p:nvSpPr>
        <p:spPr>
          <a:xfrm>
            <a:off x="646069" y="2243283"/>
            <a:ext cx="7685607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/>
            <a:r>
              <a:t>In occasione del </a:t>
            </a:r>
          </a:p>
          <a:p>
            <a:pPr/>
            <a:r>
              <a:t>progetto Food, </a:t>
            </a:r>
          </a:p>
          <a:p>
            <a:pPr/>
            <a:r>
              <a:t>realizzato con </a:t>
            </a:r>
            <a:r>
              <a:rPr b="1"/>
              <a:t>Bimby </a:t>
            </a:r>
            <a:endParaRPr b="1"/>
          </a:p>
          <a:p>
            <a:pPr/>
            <a:r>
              <a:rPr b="1"/>
              <a:t>Italia</a:t>
            </a:r>
            <a:r>
              <a:t>, sono state </a:t>
            </a:r>
          </a:p>
          <a:p>
            <a:pPr/>
            <a:r>
              <a:t>raggiunte dal post </a:t>
            </a:r>
          </a:p>
          <a:p>
            <a:pPr/>
            <a:r>
              <a:t>di una ricetta </a:t>
            </a:r>
          </a:p>
          <a:p>
            <a:pPr/>
            <a:r>
              <a:t>realizzata con il TM5, </a:t>
            </a:r>
          </a:p>
          <a:p>
            <a:pPr/>
            <a:r>
              <a:t>oltre </a:t>
            </a:r>
            <a:r>
              <a:rPr b="1"/>
              <a:t>70.000 persone </a:t>
            </a:r>
            <a:r>
              <a:t>su </a:t>
            </a:r>
          </a:p>
          <a:p>
            <a:pPr/>
            <a:r>
              <a:rPr b="1"/>
              <a:t>Facebook</a:t>
            </a:r>
            <a:r>
              <a:t>.</a:t>
            </a:r>
          </a:p>
          <a:p>
            <a:pPr/>
          </a:p>
          <a:p>
            <a:pPr/>
            <a:r>
              <a:t>Campagna non </a:t>
            </a:r>
          </a:p>
          <a:p>
            <a:pPr/>
            <a:r>
              <a:t>sponsorizzata.</a:t>
            </a:r>
          </a:p>
        </p:txBody>
      </p:sp>
      <p:pic>
        <p:nvPicPr>
          <p:cNvPr id="353" name="FullSizeRender.jpg" descr="FullSizeRen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0991" y="2158346"/>
            <a:ext cx="5141625" cy="4172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isultati campagne Facebook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 defTabSz="850391">
              <a:defRPr b="1" sz="3720"/>
            </a:lvl1pPr>
          </a:lstStyle>
          <a:p>
            <a:pPr/>
            <a:r>
              <a:t>Risultati campagne Facebook</a:t>
            </a:r>
          </a:p>
        </p:txBody>
      </p:sp>
      <p:sp>
        <p:nvSpPr>
          <p:cNvPr id="356" name="In occasione del…"/>
          <p:cNvSpPr txBox="1"/>
          <p:nvPr/>
        </p:nvSpPr>
        <p:spPr>
          <a:xfrm>
            <a:off x="713058" y="2065483"/>
            <a:ext cx="7685607" cy="4003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/>
            <a:r>
              <a:t>In occasione del </a:t>
            </a:r>
          </a:p>
          <a:p>
            <a:pPr/>
            <a:r>
              <a:t>progetto Travel </a:t>
            </a:r>
          </a:p>
          <a:p>
            <a:pPr/>
            <a:r>
              <a:t>realizzato con </a:t>
            </a:r>
          </a:p>
          <a:p>
            <a:pPr/>
            <a:r>
              <a:rPr b="1"/>
              <a:t>Kufsteinerland</a:t>
            </a:r>
            <a:r>
              <a:t>, sono </a:t>
            </a:r>
          </a:p>
          <a:p>
            <a:pPr/>
            <a:r>
              <a:t>state raggiunte dal</a:t>
            </a:r>
          </a:p>
          <a:p>
            <a:pPr/>
            <a:r>
              <a:t>post oltre</a:t>
            </a:r>
          </a:p>
          <a:p>
            <a:pPr/>
            <a:r>
              <a:rPr b="1"/>
              <a:t>14.000 persone</a:t>
            </a:r>
            <a:r>
              <a:t>.  </a:t>
            </a:r>
          </a:p>
          <a:p>
            <a:pPr/>
          </a:p>
          <a:p>
            <a:pPr/>
          </a:p>
          <a:p>
            <a:pPr/>
            <a:r>
              <a:t>Campagna su </a:t>
            </a:r>
          </a:p>
          <a:p>
            <a:pPr/>
            <a:r>
              <a:rPr b="1"/>
              <a:t>Facebook </a:t>
            </a:r>
            <a:r>
              <a:t>non </a:t>
            </a:r>
          </a:p>
          <a:p>
            <a:pPr/>
            <a:r>
              <a:t>sponsorizzata.</a:t>
            </a:r>
          </a:p>
        </p:txBody>
      </p:sp>
      <p:pic>
        <p:nvPicPr>
          <p:cNvPr id="357" name="FullSizeRender_2.jpg" descr="FullSizeRender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8295" y="2113726"/>
            <a:ext cx="5355261" cy="3891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isultati campagne Instagram"/>
          <p:cNvSpPr txBox="1"/>
          <p:nvPr>
            <p:ph type="title"/>
          </p:nvPr>
        </p:nvSpPr>
        <p:spPr>
          <a:xfrm>
            <a:off x="1043489" y="1027664"/>
            <a:ext cx="7024745" cy="1143003"/>
          </a:xfrm>
          <a:prstGeom prst="rect">
            <a:avLst/>
          </a:prstGeom>
        </p:spPr>
        <p:txBody>
          <a:bodyPr anchor="ctr"/>
          <a:lstStyle>
            <a:lvl1pPr algn="ctr" defTabSz="859536">
              <a:defRPr b="1" sz="3759"/>
            </a:lvl1pPr>
          </a:lstStyle>
          <a:p>
            <a:pPr/>
            <a:r>
              <a:t>Risultati campagne Instagram</a:t>
            </a:r>
          </a:p>
        </p:txBody>
      </p:sp>
      <p:sp>
        <p:nvSpPr>
          <p:cNvPr id="360" name="Le foto pubblicate sul canale Instagram di Federchicca raggiungono un bacino di utenza medio che si aggira intorno alle 10.000 persone a foto.…"/>
          <p:cNvSpPr txBox="1"/>
          <p:nvPr/>
        </p:nvSpPr>
        <p:spPr>
          <a:xfrm>
            <a:off x="713058" y="1608284"/>
            <a:ext cx="7685607" cy="484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Le foto pubblicate sul canale Instagram di Federchicca raggiungono un bacino di utenza medio che si aggira intorno alle </a:t>
            </a:r>
            <a:r>
              <a:rPr b="1"/>
              <a:t>10.000 persone</a:t>
            </a:r>
            <a:r>
              <a:t> a foto.</a:t>
            </a:r>
          </a:p>
          <a:p>
            <a:pPr/>
          </a:p>
          <a:p>
            <a:pPr/>
            <a:r>
              <a:t>*Dati ottobre 2017</a:t>
            </a:r>
          </a:p>
        </p:txBody>
      </p:sp>
      <p:pic>
        <p:nvPicPr>
          <p:cNvPr id="361" name="FullSizeRender_1.jpg" descr="FullSizeRender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4237" y="1933303"/>
            <a:ext cx="1997815" cy="299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FullSizeRender.jpg" descr="FullSizeRend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9113" y="1933303"/>
            <a:ext cx="1852640" cy="299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FullSizeRender_2.jpg" descr="FullSizeRender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3994" y="1931971"/>
            <a:ext cx="1997815" cy="2994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FullSizeRender_3.jpg" descr="FullSizeRender_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056" y="1934634"/>
            <a:ext cx="1997816" cy="2988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entury Gothic"/>
        <a:ea typeface="Century Gothic"/>
        <a:cs typeface="Century Gothic"/>
      </a:majorFont>
      <a:minorFont>
        <a:latin typeface="Century Gothic"/>
        <a:ea typeface="Century Gothic"/>
        <a:cs typeface="Century Gothic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8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8C000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8C000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entury Gothic"/>
        <a:ea typeface="Century Gothic"/>
        <a:cs typeface="Century Gothic"/>
      </a:majorFont>
      <a:minorFont>
        <a:latin typeface="Century Gothic"/>
        <a:ea typeface="Century Gothic"/>
        <a:cs typeface="Century Gothic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8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8C000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8C000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